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ileron Bold" panose="020B0604020202020204" charset="0"/>
      <p:regular r:id="rId27"/>
    </p:embeddedFont>
    <p:embeddedFont>
      <p:font typeface="Calibri" panose="020F0502020204030204" pitchFamily="34" charset="0"/>
      <p:regular r:id="rId28"/>
      <p:bold r:id="rId29"/>
      <p:italic r:id="rId30"/>
      <p:boldItalic r:id="rId31"/>
    </p:embeddedFont>
    <p:embeddedFont>
      <p:font typeface="Canva Sans" panose="020B0604020202020204" charset="0"/>
      <p:regular r:id="rId32"/>
    </p:embeddedFont>
    <p:embeddedFont>
      <p:font typeface="HK Grotesk Medium" panose="020B0604020202020204" charset="0"/>
      <p:regular r:id="rId33"/>
    </p:embeddedFont>
    <p:embeddedFont>
      <p:font typeface="IBM Plex Sans" panose="020B0503050203000203" pitchFamily="34" charset="0"/>
      <p:regular r:id="rId34"/>
      <p:bold r:id="rId35"/>
      <p:italic r:id="rId36"/>
      <p:boldItalic r:id="rId37"/>
    </p:embeddedFont>
    <p:embeddedFont>
      <p:font typeface="IBM Plex Sans Bold" panose="020B0803050203000203" charset="0"/>
      <p:regular r:id="rId38"/>
    </p:embeddedFont>
    <p:embeddedFont>
      <p:font typeface="IBM Plex Sans Italics" panose="020B0604020202020204" charset="0"/>
      <p:regular r:id="rId39"/>
    </p:embeddedFont>
    <p:embeddedFont>
      <p:font typeface="IBM Plex Sans Medium" panose="020B0603050203000203" pitchFamily="34" charset="0"/>
      <p:regular r:id="rId40"/>
      <p:italic r:id="rId41"/>
    </p:embeddedFont>
    <p:embeddedFont>
      <p:font typeface="IBM Plex Sans Medium Italics" panose="020B0604020202020204" charset="0"/>
      <p:regular r:id="rId42"/>
    </p:embeddedFont>
    <p:embeddedFont>
      <p:font typeface="Paalalabas Wide" panose="020B0604020202020204" charset="0"/>
      <p:regular r:id="rId43"/>
    </p:embeddedFont>
    <p:embeddedFont>
      <p:font typeface="Rustic Printed" panose="020B0604020202020204" charset="0"/>
      <p:regular r:id="rId44"/>
    </p:embeddedFont>
    <p:embeddedFont>
      <p:font typeface="TT Supermolot Condensed" panose="020B0604020202020204" charset="0"/>
      <p:regular r:id="rId45"/>
    </p:embeddedFont>
    <p:embeddedFont>
      <p:font typeface="TT Supermolot Condensed Bold"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461" autoAdjust="0"/>
  </p:normalViewPr>
  <p:slideViewPr>
    <p:cSldViewPr>
      <p:cViewPr varScale="1">
        <p:scale>
          <a:sx n="50" d="100"/>
          <a:sy n="50" d="100"/>
        </p:scale>
        <p:origin x="571"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17.07.2023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LSTM autoencoder model used in this project is a neural network architecture that combines the Long Short-Term Memory (LSTM) layers with an autoencoder framework. The purpose of this model is to learn the underlying patterns and representations in the input data by encoding it into a lower-dimensional latent space and then reconstructing the original input from this latent representation.</a:t>
            </a:r>
          </a:p>
          <a:p>
            <a:endParaRPr lang="en-US"/>
          </a:p>
          <a:p>
            <a:r>
              <a:rPr lang="en-US"/>
              <a:t>AutoEncoder model: Takes an input sequence, passes it through LSTM layers to encode it into a compressed representation, and then decodes it back to reconstruct the original input sequence.</a:t>
            </a:r>
          </a:p>
          <a:p>
            <a:endParaRPr lang="en-US"/>
          </a:p>
          <a:p>
            <a:r>
              <a:rPr lang="en-US"/>
              <a:t>Tested with epoch_range = [50, 100, 150, 200] and corresponding batch_range = [8, 16, 32, 64] for each epoch in epoch_range for general anomaly detection to get these two values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Tested with epoch_range = [50, 100, 150, 200] and corresponding batch_range = [8, 16, 32, 64] for each epoch in epoch_range for general anomaly detection to get these two values</a:t>
            </a:r>
          </a:p>
          <a:p>
            <a:endParaRPr lang="en-US"/>
          </a:p>
          <a:p>
            <a:r>
              <a:rPr lang="en-US"/>
              <a:t>Explanation of Model Processing:</a:t>
            </a:r>
          </a:p>
          <a:p>
            <a:r>
              <a:rPr lang="en-US"/>
              <a:t># Calculating Loss Mean Absolute Error</a:t>
            </a:r>
          </a:p>
          <a:p>
            <a:r>
              <a:rPr lang="en-US"/>
              <a:t>        scores['real_score'] = test['score'].astype(int)</a:t>
            </a:r>
          </a:p>
          <a:p>
            <a:r>
              <a:rPr lang="en-US"/>
              <a:t>        scores['score'] = scores['score'].astype(int)</a:t>
            </a:r>
          </a:p>
          <a:p>
            <a:r>
              <a:rPr lang="en-US"/>
              <a:t>        scores["loss_mae"] = (scores['real_score'] - scores['score']).abs()</a:t>
            </a:r>
          </a:p>
          <a:p>
            <a:endParaRPr lang="en-US"/>
          </a:p>
          <a:p>
            <a:r>
              <a:rPr lang="en-US"/>
              <a:t># Threshold calculation</a:t>
            </a:r>
          </a:p>
          <a:p>
            <a:r>
              <a:rPr lang="en-US"/>
              <a:t>        loss_mae = scores["loss_mae"].tolist()</a:t>
            </a:r>
          </a:p>
          <a:p>
            <a:r>
              <a:rPr lang="en-US"/>
              <a:t>        train_mae_loss = np.mean((loss_mae))</a:t>
            </a:r>
          </a:p>
          <a:p>
            <a:r>
              <a:rPr lang="en-US"/>
              <a:t>        scores['Threshold'] = np.max(train_mae_loss)</a:t>
            </a:r>
          </a:p>
          <a:p>
            <a:endParaRPr lang="en-US"/>
          </a:p>
          <a:p>
            <a:r>
              <a:rPr lang="en-US"/>
              <a:t># Checking if score is anomaly or not</a:t>
            </a:r>
          </a:p>
          <a:p>
            <a:r>
              <a:rPr lang="en-US"/>
              <a:t>        scores['Anomaly'] = np.where(scores["loss_mae"] &gt; scores["Threshold"], 1, 0)</a:t>
            </a:r>
          </a:p>
          <a:p>
            <a:r>
              <a:rPr lang="en-US"/>
              <a:t>        scores['Anomaly'] = scores['Anomaly'].astype(int)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689919"/>
            <a:ext cx="4891745" cy="4927582"/>
            <a:chOff x="0" y="0"/>
            <a:chExt cx="6522326" cy="6570109"/>
          </a:xfrm>
        </p:grpSpPr>
        <p:sp>
          <p:nvSpPr>
            <p:cNvPr id="3" name="Freeform 3"/>
            <p:cNvSpPr/>
            <p:nvPr/>
          </p:nvSpPr>
          <p:spPr>
            <a:xfrm>
              <a:off x="0" y="0"/>
              <a:ext cx="6522326" cy="6570109"/>
            </a:xfrm>
            <a:custGeom>
              <a:avLst/>
              <a:gdLst/>
              <a:ahLst/>
              <a:cxnLst/>
              <a:rect l="l" t="t" r="r" b="b"/>
              <a:pathLst>
                <a:path w="6522326" h="6570109">
                  <a:moveTo>
                    <a:pt x="0" y="0"/>
                  </a:moveTo>
                  <a:lnTo>
                    <a:pt x="6522326" y="0"/>
                  </a:lnTo>
                  <a:lnTo>
                    <a:pt x="6522326" y="6570109"/>
                  </a:lnTo>
                  <a:lnTo>
                    <a:pt x="0" y="65701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275722" y="293173"/>
              <a:ext cx="5970882" cy="5983764"/>
            </a:xfrm>
            <a:custGeom>
              <a:avLst/>
              <a:gdLst/>
              <a:ahLst/>
              <a:cxnLst/>
              <a:rect l="l" t="t" r="r" b="b"/>
              <a:pathLst>
                <a:path w="5970882" h="5983764">
                  <a:moveTo>
                    <a:pt x="0" y="0"/>
                  </a:moveTo>
                  <a:lnTo>
                    <a:pt x="5970882" y="0"/>
                  </a:lnTo>
                  <a:lnTo>
                    <a:pt x="5970882" y="5983763"/>
                  </a:lnTo>
                  <a:lnTo>
                    <a:pt x="0" y="59837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5" name="Freeform 5"/>
          <p:cNvSpPr/>
          <p:nvPr/>
        </p:nvSpPr>
        <p:spPr>
          <a:xfrm>
            <a:off x="6396471" y="872696"/>
            <a:ext cx="2613059" cy="2243138"/>
          </a:xfrm>
          <a:custGeom>
            <a:avLst/>
            <a:gdLst/>
            <a:ahLst/>
            <a:cxnLst/>
            <a:rect l="l" t="t" r="r" b="b"/>
            <a:pathLst>
              <a:path w="2613059" h="2243138">
                <a:moveTo>
                  <a:pt x="0" y="0"/>
                </a:moveTo>
                <a:lnTo>
                  <a:pt x="2613060" y="0"/>
                </a:lnTo>
                <a:lnTo>
                  <a:pt x="2613060" y="2243137"/>
                </a:lnTo>
                <a:lnTo>
                  <a:pt x="0" y="2243137"/>
                </a:lnTo>
                <a:lnTo>
                  <a:pt x="0" y="0"/>
                </a:lnTo>
                <a:close/>
              </a:path>
            </a:pathLst>
          </a:custGeom>
          <a:blipFill>
            <a:blip r:embed="rId6"/>
            <a:stretch>
              <a:fillRect t="-8245" b="-8245"/>
            </a:stretch>
          </a:blipFill>
        </p:spPr>
      </p:sp>
      <p:sp>
        <p:nvSpPr>
          <p:cNvPr id="6" name="TextBox 6"/>
          <p:cNvSpPr txBox="1"/>
          <p:nvPr/>
        </p:nvSpPr>
        <p:spPr>
          <a:xfrm>
            <a:off x="6396471" y="2669500"/>
            <a:ext cx="10958079" cy="3257550"/>
          </a:xfrm>
          <a:prstGeom prst="rect">
            <a:avLst/>
          </a:prstGeom>
        </p:spPr>
        <p:txBody>
          <a:bodyPr lIns="0" tIns="0" rIns="0" bIns="0" rtlCol="0" anchor="t">
            <a:spAutoFit/>
          </a:bodyPr>
          <a:lstStyle/>
          <a:p>
            <a:pPr>
              <a:lnSpc>
                <a:spcPts val="8554"/>
              </a:lnSpc>
            </a:pPr>
            <a:r>
              <a:rPr lang="en-US" sz="7128">
                <a:solidFill>
                  <a:srgbClr val="FFFFFF"/>
                </a:solidFill>
                <a:latin typeface="Paalalabas Wide"/>
              </a:rPr>
              <a:t>AP EVENTS</a:t>
            </a:r>
          </a:p>
          <a:p>
            <a:pPr>
              <a:lnSpc>
                <a:spcPts val="8554"/>
              </a:lnSpc>
            </a:pPr>
            <a:r>
              <a:rPr lang="en-US" sz="7128">
                <a:solidFill>
                  <a:srgbClr val="FFFFFF"/>
                </a:solidFill>
                <a:latin typeface="Paalalabas Wide"/>
              </a:rPr>
              <a:t>TRENDS ANALYSIS </a:t>
            </a:r>
          </a:p>
          <a:p>
            <a:pPr>
              <a:lnSpc>
                <a:spcPts val="8554"/>
              </a:lnSpc>
            </a:pPr>
            <a:r>
              <a:rPr lang="en-US" sz="7128">
                <a:solidFill>
                  <a:srgbClr val="FFFFFF"/>
                </a:solidFill>
                <a:latin typeface="Paalalabas Wide"/>
              </a:rPr>
              <a:t>&amp; SUMMARISATION</a:t>
            </a:r>
          </a:p>
        </p:txBody>
      </p:sp>
      <p:sp>
        <p:nvSpPr>
          <p:cNvPr id="7" name="TextBox 7"/>
          <p:cNvSpPr txBox="1"/>
          <p:nvPr/>
        </p:nvSpPr>
        <p:spPr>
          <a:xfrm>
            <a:off x="6396471" y="6167438"/>
            <a:ext cx="6183450" cy="400050"/>
          </a:xfrm>
          <a:prstGeom prst="rect">
            <a:avLst/>
          </a:prstGeom>
        </p:spPr>
        <p:txBody>
          <a:bodyPr lIns="0" tIns="0" rIns="0" bIns="0" rtlCol="0" anchor="t">
            <a:spAutoFit/>
          </a:bodyPr>
          <a:lstStyle/>
          <a:p>
            <a:pPr algn="just">
              <a:lnSpc>
                <a:spcPts val="3296"/>
              </a:lnSpc>
            </a:pPr>
            <a:r>
              <a:rPr lang="en-US" sz="2747">
                <a:solidFill>
                  <a:srgbClr val="FFFFFF"/>
                </a:solidFill>
                <a:latin typeface="IBM Plex Sans"/>
              </a:rPr>
              <a:t>Shreya Sharma - 190905131</a:t>
            </a:r>
          </a:p>
        </p:txBody>
      </p:sp>
      <p:sp>
        <p:nvSpPr>
          <p:cNvPr id="8" name="TextBox 8"/>
          <p:cNvSpPr txBox="1"/>
          <p:nvPr/>
        </p:nvSpPr>
        <p:spPr>
          <a:xfrm>
            <a:off x="15985595" y="1028700"/>
            <a:ext cx="1273705" cy="371475"/>
          </a:xfrm>
          <a:prstGeom prst="rect">
            <a:avLst/>
          </a:prstGeom>
        </p:spPr>
        <p:txBody>
          <a:bodyPr lIns="0" tIns="0" rIns="0" bIns="0" rtlCol="0" anchor="t">
            <a:spAutoFit/>
          </a:bodyPr>
          <a:lstStyle/>
          <a:p>
            <a:pPr algn="r">
              <a:lnSpc>
                <a:spcPts val="2999"/>
              </a:lnSpc>
            </a:pPr>
            <a:r>
              <a:rPr lang="en-US" sz="2499">
                <a:solidFill>
                  <a:srgbClr val="FFFFFF"/>
                </a:solidFill>
                <a:latin typeface="HK Grotesk Medium"/>
              </a:rPr>
              <a:t>01</a:t>
            </a:r>
          </a:p>
        </p:txBody>
      </p:sp>
      <p:sp>
        <p:nvSpPr>
          <p:cNvPr id="9" name="TextBox 9"/>
          <p:cNvSpPr txBox="1"/>
          <p:nvPr/>
        </p:nvSpPr>
        <p:spPr>
          <a:xfrm>
            <a:off x="6396471" y="6874550"/>
            <a:ext cx="9512744" cy="742950"/>
          </a:xfrm>
          <a:prstGeom prst="rect">
            <a:avLst/>
          </a:prstGeom>
        </p:spPr>
        <p:txBody>
          <a:bodyPr lIns="0" tIns="0" rIns="0" bIns="0" rtlCol="0" anchor="t">
            <a:spAutoFit/>
          </a:bodyPr>
          <a:lstStyle/>
          <a:p>
            <a:pPr algn="just">
              <a:lnSpc>
                <a:spcPts val="2937"/>
              </a:lnSpc>
            </a:pPr>
            <a:r>
              <a:rPr lang="en-US" sz="2447">
                <a:solidFill>
                  <a:srgbClr val="FFFFFF"/>
                </a:solidFill>
                <a:latin typeface="IBM Plex Sans Medium Italics"/>
              </a:rPr>
              <a:t>Internal</a:t>
            </a:r>
            <a:r>
              <a:rPr lang="en-US" sz="2447">
                <a:solidFill>
                  <a:srgbClr val="FFFFFF"/>
                </a:solidFill>
                <a:latin typeface="IBM Plex Sans Medium"/>
              </a:rPr>
              <a:t> </a:t>
            </a:r>
            <a:r>
              <a:rPr lang="en-US" sz="2447">
                <a:solidFill>
                  <a:srgbClr val="FFFFFF"/>
                </a:solidFill>
                <a:latin typeface="IBM Plex Sans Medium Italics"/>
              </a:rPr>
              <a:t>Guide</a:t>
            </a:r>
            <a:r>
              <a:rPr lang="en-US" sz="2447">
                <a:solidFill>
                  <a:srgbClr val="FFFFFF"/>
                </a:solidFill>
                <a:latin typeface="IBM Plex Sans Medium"/>
              </a:rPr>
              <a:t>: Ahamed Shafeeq B M (MAHE, MIT)</a:t>
            </a:r>
          </a:p>
          <a:p>
            <a:pPr algn="just">
              <a:lnSpc>
                <a:spcPts val="2937"/>
              </a:lnSpc>
            </a:pPr>
            <a:r>
              <a:rPr lang="en-US" sz="2447">
                <a:solidFill>
                  <a:srgbClr val="FFFFFF"/>
                </a:solidFill>
                <a:latin typeface="IBM Plex Sans Medium Italics"/>
              </a:rPr>
              <a:t>External</a:t>
            </a:r>
            <a:r>
              <a:rPr lang="en-US" sz="2447">
                <a:solidFill>
                  <a:srgbClr val="FFFFFF"/>
                </a:solidFill>
                <a:latin typeface="IBM Plex Sans Medium"/>
              </a:rPr>
              <a:t> </a:t>
            </a:r>
            <a:r>
              <a:rPr lang="en-US" sz="2447">
                <a:solidFill>
                  <a:srgbClr val="FFFFFF"/>
                </a:solidFill>
                <a:latin typeface="IBM Plex Sans Medium Italics"/>
              </a:rPr>
              <a:t>Guide</a:t>
            </a:r>
            <a:r>
              <a:rPr lang="en-US" sz="2447">
                <a:solidFill>
                  <a:srgbClr val="FFFFFF"/>
                </a:solidFill>
                <a:latin typeface="IBM Plex Sans Medium"/>
              </a:rPr>
              <a:t>: Winson Fernandes (Juniper Networks)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3912018" y="2913376"/>
            <a:ext cx="13347282" cy="5689597"/>
          </a:xfrm>
          <a:prstGeom prst="rect">
            <a:avLst/>
          </a:prstGeom>
        </p:spPr>
        <p:txBody>
          <a:bodyPr lIns="0" tIns="0" rIns="0" bIns="0" rtlCol="0" anchor="t">
            <a:spAutoFit/>
          </a:bodyPr>
          <a:lstStyle/>
          <a:p>
            <a:pPr algn="just">
              <a:lnSpc>
                <a:spcPts val="3500"/>
              </a:lnSpc>
            </a:pPr>
            <a:r>
              <a:rPr lang="en-US" sz="2500">
                <a:solidFill>
                  <a:srgbClr val="FFFFFF"/>
                </a:solidFill>
                <a:latin typeface="IBM Plex Sans"/>
              </a:rPr>
              <a:t>The methodology employed in the project involves a systematic approach to extract valuable insights from wireless access point event data. The project utilizes a combination of exploratory analysis, anomaly detection, correlation analysis, and summarization techniques to analyse and summarise trends in the data. </a:t>
            </a:r>
          </a:p>
          <a:p>
            <a:pPr algn="just">
              <a:lnSpc>
                <a:spcPts val="3500"/>
              </a:lnSpc>
            </a:pPr>
            <a:endParaRPr lang="en-US" sz="2500">
              <a:solidFill>
                <a:srgbClr val="FFFFFF"/>
              </a:solidFill>
              <a:latin typeface="IBM Plex Sans"/>
            </a:endParaRPr>
          </a:p>
          <a:p>
            <a:pPr algn="just">
              <a:lnSpc>
                <a:spcPts val="3500"/>
              </a:lnSpc>
            </a:pPr>
            <a:r>
              <a:rPr lang="en-US" sz="2500">
                <a:solidFill>
                  <a:srgbClr val="FFFFFF"/>
                </a:solidFill>
                <a:latin typeface="IBM Plex Sans"/>
              </a:rPr>
              <a:t>The methodology consists of several steps: data pre-processing, feature extraction, model training, and result visualization. </a:t>
            </a:r>
          </a:p>
          <a:p>
            <a:pPr algn="just">
              <a:lnSpc>
                <a:spcPts val="3500"/>
              </a:lnSpc>
            </a:pPr>
            <a:endParaRPr lang="en-US" sz="2500">
              <a:solidFill>
                <a:srgbClr val="FFFFFF"/>
              </a:solidFill>
              <a:latin typeface="IBM Plex Sans"/>
            </a:endParaRPr>
          </a:p>
          <a:p>
            <a:pPr algn="just">
              <a:lnSpc>
                <a:spcPts val="3500"/>
              </a:lnSpc>
              <a:spcBef>
                <a:spcPct val="0"/>
              </a:spcBef>
            </a:pPr>
            <a:r>
              <a:rPr lang="en-US" sz="2500">
                <a:solidFill>
                  <a:srgbClr val="FFFFFF"/>
                </a:solidFill>
                <a:latin typeface="IBM Plex Sans"/>
              </a:rPr>
              <a:t>By applying these techniques, the project aims to provide a comprehensive understanding of AP events, identify anomalies, and correlate them with potential root causes. The methodology ensures a structured and insightful analysis of the data, enabling effective monitoring, troubleshooting, and decision-making in the management of wireless access points.</a:t>
            </a:r>
          </a:p>
        </p:txBody>
      </p:sp>
      <p:sp>
        <p:nvSpPr>
          <p:cNvPr id="3" name="TextBox 3"/>
          <p:cNvSpPr txBox="1"/>
          <p:nvPr/>
        </p:nvSpPr>
        <p:spPr>
          <a:xfrm>
            <a:off x="3912018" y="1466622"/>
            <a:ext cx="12396763" cy="1003300"/>
          </a:xfrm>
          <a:prstGeom prst="rect">
            <a:avLst/>
          </a:prstGeom>
        </p:spPr>
        <p:txBody>
          <a:bodyPr lIns="0" tIns="0" rIns="0" bIns="0" rtlCol="0" anchor="t">
            <a:spAutoFit/>
          </a:bodyPr>
          <a:lstStyle/>
          <a:p>
            <a:pPr>
              <a:lnSpc>
                <a:spcPts val="7699"/>
              </a:lnSpc>
            </a:pPr>
            <a:r>
              <a:rPr lang="en-US" sz="6999">
                <a:solidFill>
                  <a:srgbClr val="7AC80B"/>
                </a:solidFill>
                <a:latin typeface="Paalalabas Wide"/>
              </a:rPr>
              <a:t>METHODOLOGY</a:t>
            </a:r>
          </a:p>
        </p:txBody>
      </p:sp>
      <p:sp>
        <p:nvSpPr>
          <p:cNvPr id="4" name="TextBox 4"/>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F8F8F8"/>
                </a:solidFill>
                <a:latin typeface="HK Grotesk Medium"/>
              </a:rPr>
              <a:t>10</a:t>
            </a:r>
          </a:p>
        </p:txBody>
      </p:sp>
      <p:sp>
        <p:nvSpPr>
          <p:cNvPr id="5" name="Freeform 5"/>
          <p:cNvSpPr/>
          <p:nvPr/>
        </p:nvSpPr>
        <p:spPr>
          <a:xfrm>
            <a:off x="-152400" y="1409472"/>
            <a:ext cx="4064418" cy="7534822"/>
          </a:xfrm>
          <a:custGeom>
            <a:avLst/>
            <a:gdLst/>
            <a:ahLst/>
            <a:cxnLst/>
            <a:rect l="l" t="t" r="r" b="b"/>
            <a:pathLst>
              <a:path w="9748556" h="7534822">
                <a:moveTo>
                  <a:pt x="0" y="0"/>
                </a:moveTo>
                <a:lnTo>
                  <a:pt x="9748556" y="0"/>
                </a:lnTo>
                <a:lnTo>
                  <a:pt x="9748556" y="7534822"/>
                </a:lnTo>
                <a:lnTo>
                  <a:pt x="0" y="7534822"/>
                </a:lnTo>
                <a:lnTo>
                  <a:pt x="0" y="0"/>
                </a:lnTo>
                <a:close/>
              </a:path>
            </a:pathLst>
          </a:custGeom>
          <a:blipFill>
            <a:blip r:embed="rId2"/>
            <a:stretch>
              <a:fillRect l="-116175" r="-23676"/>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2159828" y="406172"/>
            <a:ext cx="13968344" cy="1003300"/>
          </a:xfrm>
          <a:prstGeom prst="rect">
            <a:avLst/>
          </a:prstGeom>
        </p:spPr>
        <p:txBody>
          <a:bodyPr lIns="0" tIns="0" rIns="0" bIns="0" rtlCol="0" anchor="t">
            <a:spAutoFit/>
          </a:bodyPr>
          <a:lstStyle/>
          <a:p>
            <a:pPr>
              <a:lnSpc>
                <a:spcPts val="7699"/>
              </a:lnSpc>
            </a:pPr>
            <a:r>
              <a:rPr lang="en-US" sz="6999">
                <a:solidFill>
                  <a:srgbClr val="FFFFFF"/>
                </a:solidFill>
                <a:latin typeface="Paalalabas Wide"/>
              </a:rPr>
              <a:t>DATA EXPLORATION AND REPORTS</a:t>
            </a:r>
          </a:p>
        </p:txBody>
      </p:sp>
      <p:sp>
        <p:nvSpPr>
          <p:cNvPr id="3" name="TextBox 3"/>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FFFFFF"/>
                </a:solidFill>
                <a:latin typeface="HK Grotesk Medium"/>
              </a:rPr>
              <a:t>11</a:t>
            </a:r>
          </a:p>
        </p:txBody>
      </p:sp>
      <p:sp>
        <p:nvSpPr>
          <p:cNvPr id="4" name="TextBox 4"/>
          <p:cNvSpPr txBox="1"/>
          <p:nvPr/>
        </p:nvSpPr>
        <p:spPr>
          <a:xfrm>
            <a:off x="414792" y="1577281"/>
            <a:ext cx="8050678" cy="8272780"/>
          </a:xfrm>
          <a:prstGeom prst="rect">
            <a:avLst/>
          </a:prstGeom>
        </p:spPr>
        <p:txBody>
          <a:bodyPr lIns="0" tIns="0" rIns="0" bIns="0" rtlCol="0" anchor="t">
            <a:spAutoFit/>
          </a:bodyPr>
          <a:lstStyle/>
          <a:p>
            <a:pPr algn="just">
              <a:lnSpc>
                <a:spcPts val="3510"/>
              </a:lnSpc>
            </a:pPr>
            <a:r>
              <a:rPr lang="en-US" sz="2700">
                <a:solidFill>
                  <a:srgbClr val="7AC80B"/>
                </a:solidFill>
                <a:latin typeface="IBM Plex Sans Bold"/>
              </a:rPr>
              <a:t>Introduction to the workflow and restructuring data</a:t>
            </a:r>
          </a:p>
          <a:p>
            <a:pPr marL="539751" lvl="1" indent="-269876" algn="just">
              <a:lnSpc>
                <a:spcPts val="3250"/>
              </a:lnSpc>
              <a:buFont typeface="Arial"/>
              <a:buChar char="•"/>
            </a:pPr>
            <a:r>
              <a:rPr lang="en-US" sz="2500">
                <a:solidFill>
                  <a:srgbClr val="FFFFFF"/>
                </a:solidFill>
                <a:latin typeface="IBM Plex Sans"/>
              </a:rPr>
              <a:t>Understanding the tools and technologies used in the existing workflow</a:t>
            </a:r>
          </a:p>
          <a:p>
            <a:pPr marL="539751" lvl="1" indent="-269876" algn="just">
              <a:lnSpc>
                <a:spcPts val="3250"/>
              </a:lnSpc>
              <a:buFont typeface="Arial"/>
              <a:buChar char="•"/>
            </a:pPr>
            <a:r>
              <a:rPr lang="en-US" sz="2500">
                <a:solidFill>
                  <a:srgbClr val="FFFFFF"/>
                </a:solidFill>
                <a:latin typeface="IBM Plex Sans"/>
              </a:rPr>
              <a:t>Breaking down the excel reports into multiple csv sheets</a:t>
            </a:r>
          </a:p>
          <a:p>
            <a:pPr marL="539751" lvl="1" indent="-269876" algn="just">
              <a:lnSpc>
                <a:spcPts val="3250"/>
              </a:lnSpc>
              <a:buFont typeface="Arial"/>
              <a:buChar char="•"/>
            </a:pPr>
            <a:r>
              <a:rPr lang="en-US" sz="2500">
                <a:solidFill>
                  <a:srgbClr val="FFFFFF"/>
                </a:solidFill>
                <a:latin typeface="IBM Plex Sans"/>
              </a:rPr>
              <a:t>Missing values are filled and percentage values are recalculated accordingly</a:t>
            </a:r>
          </a:p>
          <a:p>
            <a:pPr marL="539751" lvl="1" indent="-269876" algn="just">
              <a:lnSpc>
                <a:spcPts val="3250"/>
              </a:lnSpc>
              <a:buFont typeface="Arial"/>
              <a:buChar char="•"/>
            </a:pPr>
            <a:r>
              <a:rPr lang="en-US" sz="2500">
                <a:solidFill>
                  <a:srgbClr val="FFFFFF"/>
                </a:solidFill>
                <a:latin typeface="IBM Plex Sans"/>
              </a:rPr>
              <a:t>The breakdown was done in multiple levels, as can seen in the following page</a:t>
            </a:r>
          </a:p>
          <a:p>
            <a:pPr algn="just">
              <a:lnSpc>
                <a:spcPts val="3250"/>
              </a:lnSpc>
            </a:pPr>
            <a:endParaRPr lang="en-US" sz="2500">
              <a:solidFill>
                <a:srgbClr val="FFFFFF"/>
              </a:solidFill>
              <a:latin typeface="IBM Plex Sans"/>
            </a:endParaRPr>
          </a:p>
          <a:p>
            <a:pPr algn="just">
              <a:lnSpc>
                <a:spcPts val="3510"/>
              </a:lnSpc>
            </a:pPr>
            <a:r>
              <a:rPr lang="en-US" sz="2700">
                <a:solidFill>
                  <a:srgbClr val="7AC80B"/>
                </a:solidFill>
                <a:latin typeface="IBM Plex Sans Bold"/>
              </a:rPr>
              <a:t>Graphical Reports</a:t>
            </a:r>
          </a:p>
          <a:p>
            <a:pPr marL="539751" lvl="1" indent="-269876" algn="just">
              <a:lnSpc>
                <a:spcPts val="3250"/>
              </a:lnSpc>
              <a:buFont typeface="Arial"/>
              <a:buChar char="•"/>
            </a:pPr>
            <a:r>
              <a:rPr lang="en-US" sz="2500">
                <a:solidFill>
                  <a:srgbClr val="FFFFFF"/>
                </a:solidFill>
                <a:latin typeface="IBM Plex Sans"/>
              </a:rPr>
              <a:t>After restructuring, plotly is used to create visual and interactive plots of the data.</a:t>
            </a:r>
          </a:p>
          <a:p>
            <a:pPr marL="539751" lvl="1" indent="-269876" algn="just">
              <a:lnSpc>
                <a:spcPts val="3250"/>
              </a:lnSpc>
              <a:buFont typeface="Arial"/>
              <a:buChar char="•"/>
            </a:pPr>
            <a:r>
              <a:rPr lang="en-US" sz="2500">
                <a:solidFill>
                  <a:srgbClr val="FFFFFF"/>
                </a:solidFill>
                <a:latin typeface="IBM Plex Sans"/>
              </a:rPr>
              <a:t>The analysis expands to experimenting to various crossections of data.</a:t>
            </a:r>
          </a:p>
          <a:p>
            <a:pPr marL="539751" lvl="1" indent="-269876" algn="just">
              <a:lnSpc>
                <a:spcPts val="3250"/>
              </a:lnSpc>
              <a:buFont typeface="Arial"/>
              <a:buChar char="•"/>
            </a:pPr>
            <a:r>
              <a:rPr lang="en-US" sz="2500">
                <a:solidFill>
                  <a:srgbClr val="FFFFFF"/>
                </a:solidFill>
                <a:latin typeface="IBM Plex Sans"/>
              </a:rPr>
              <a:t>A monthly html report was formatted utilising multiple graphs and tables linking to other html pages.</a:t>
            </a:r>
          </a:p>
          <a:p>
            <a:pPr algn="just">
              <a:lnSpc>
                <a:spcPts val="3250"/>
              </a:lnSpc>
            </a:pPr>
            <a:endParaRPr lang="en-US" sz="2500">
              <a:solidFill>
                <a:srgbClr val="FFFFFF"/>
              </a:solidFill>
              <a:latin typeface="IBM Plex Sans"/>
            </a:endParaRPr>
          </a:p>
        </p:txBody>
      </p:sp>
      <p:sp>
        <p:nvSpPr>
          <p:cNvPr id="5" name="TextBox 5"/>
          <p:cNvSpPr txBox="1"/>
          <p:nvPr/>
        </p:nvSpPr>
        <p:spPr>
          <a:xfrm>
            <a:off x="9144000" y="1577281"/>
            <a:ext cx="8506246" cy="8245475"/>
          </a:xfrm>
          <a:prstGeom prst="rect">
            <a:avLst/>
          </a:prstGeom>
        </p:spPr>
        <p:txBody>
          <a:bodyPr lIns="0" tIns="0" rIns="0" bIns="0" rtlCol="0" anchor="t">
            <a:spAutoFit/>
          </a:bodyPr>
          <a:lstStyle/>
          <a:p>
            <a:pPr marL="539751" lvl="1" indent="-269876" algn="just">
              <a:lnSpc>
                <a:spcPts val="3250"/>
              </a:lnSpc>
              <a:buFont typeface="Arial"/>
              <a:buChar char="•"/>
            </a:pPr>
            <a:r>
              <a:rPr lang="en-US" sz="2500">
                <a:solidFill>
                  <a:srgbClr val="FFFFFF"/>
                </a:solidFill>
                <a:latin typeface="IBM Plex Sans"/>
              </a:rPr>
              <a:t>A python code was prepared to generate the report with only input for 'month' and 'year' values</a:t>
            </a:r>
          </a:p>
          <a:p>
            <a:pPr marL="539751" lvl="1" indent="-269876" algn="just">
              <a:lnSpc>
                <a:spcPts val="3250"/>
              </a:lnSpc>
              <a:buFont typeface="Arial"/>
              <a:buChar char="•"/>
            </a:pPr>
            <a:r>
              <a:rPr lang="en-US" sz="2500">
                <a:solidFill>
                  <a:srgbClr val="FFFFFF"/>
                </a:solidFill>
                <a:latin typeface="IBM Plex Sans"/>
              </a:rPr>
              <a:t>Featurewise reports and code generating that was prepared</a:t>
            </a:r>
          </a:p>
          <a:p>
            <a:pPr algn="just">
              <a:lnSpc>
                <a:spcPts val="3510"/>
              </a:lnSpc>
            </a:pPr>
            <a:endParaRPr lang="en-US" sz="2500">
              <a:solidFill>
                <a:srgbClr val="FFFFFF"/>
              </a:solidFill>
              <a:latin typeface="IBM Plex Sans"/>
            </a:endParaRPr>
          </a:p>
          <a:p>
            <a:pPr algn="just">
              <a:lnSpc>
                <a:spcPts val="3510"/>
              </a:lnSpc>
            </a:pPr>
            <a:r>
              <a:rPr lang="en-US" sz="2700">
                <a:solidFill>
                  <a:srgbClr val="7AC80B"/>
                </a:solidFill>
                <a:latin typeface="IBM Plex Sans Bold"/>
              </a:rPr>
              <a:t>Textual Reports</a:t>
            </a:r>
          </a:p>
          <a:p>
            <a:pPr marL="539751" lvl="1" indent="-269876" algn="just">
              <a:lnSpc>
                <a:spcPts val="3250"/>
              </a:lnSpc>
              <a:buFont typeface="Arial"/>
              <a:buChar char="•"/>
            </a:pPr>
            <a:r>
              <a:rPr lang="en-US" sz="2500">
                <a:solidFill>
                  <a:srgbClr val="FFFFFF"/>
                </a:solidFill>
                <a:latin typeface="IBM Plex Sans"/>
              </a:rPr>
              <a:t>To provide more consice reports on the trends observed, explored textual summaries.</a:t>
            </a:r>
          </a:p>
          <a:p>
            <a:pPr marL="539751" lvl="1" indent="-269876" algn="just">
              <a:lnSpc>
                <a:spcPts val="3250"/>
              </a:lnSpc>
              <a:buFont typeface="Arial"/>
              <a:buChar char="•"/>
            </a:pPr>
            <a:r>
              <a:rPr lang="en-US" sz="2500">
                <a:solidFill>
                  <a:srgbClr val="FFFFFF"/>
                </a:solidFill>
                <a:latin typeface="IBM Plex Sans"/>
              </a:rPr>
              <a:t>Opted for template based approach that captures key information of the trends and event features.</a:t>
            </a:r>
          </a:p>
          <a:p>
            <a:pPr marL="539751" lvl="1" indent="-269876" algn="just">
              <a:lnSpc>
                <a:spcPts val="3250"/>
              </a:lnSpc>
              <a:buFont typeface="Arial"/>
              <a:buChar char="•"/>
            </a:pPr>
            <a:r>
              <a:rPr lang="en-US" sz="2500">
                <a:solidFill>
                  <a:srgbClr val="FFFFFF"/>
                </a:solidFill>
                <a:latin typeface="IBM Plex Sans"/>
              </a:rPr>
              <a:t>Code that calls for the data from base sheets stored in cloud and generates an HTML report that provides an overview of each feature, version, and so on, for the month.</a:t>
            </a:r>
          </a:p>
          <a:p>
            <a:pPr marL="539751" lvl="1" indent="-269876" algn="just">
              <a:lnSpc>
                <a:spcPts val="3250"/>
              </a:lnSpc>
              <a:buFont typeface="Arial"/>
              <a:buChar char="•"/>
            </a:pPr>
            <a:r>
              <a:rPr lang="en-US" sz="2500">
                <a:solidFill>
                  <a:srgbClr val="FFFFFF"/>
                </a:solidFill>
                <a:latin typeface="IBM Plex Sans"/>
              </a:rPr>
              <a:t>By employing this automated template-based approach, we streamlined the process of generating textual summaries and tabular reports, saving time and effort while providing a clear overview of the data. </a:t>
            </a:r>
          </a:p>
          <a:p>
            <a:pPr marL="539751" lvl="1" indent="-269876" algn="just">
              <a:lnSpc>
                <a:spcPts val="3250"/>
              </a:lnSpc>
              <a:buFont typeface="Arial"/>
              <a:buChar char="•"/>
            </a:pPr>
            <a:r>
              <a:rPr lang="en-US" sz="2500">
                <a:solidFill>
                  <a:srgbClr val="FFFFFF"/>
                </a:solidFill>
                <a:latin typeface="IBM Plex Sans"/>
              </a:rPr>
              <a:t>Simillar templates were used to generate feature wise reports as well.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Freeform 2"/>
          <p:cNvSpPr/>
          <p:nvPr/>
        </p:nvSpPr>
        <p:spPr>
          <a:xfrm>
            <a:off x="784607" y="723900"/>
            <a:ext cx="14607793" cy="8696207"/>
          </a:xfrm>
          <a:custGeom>
            <a:avLst/>
            <a:gdLst/>
            <a:ahLst/>
            <a:cxnLst/>
            <a:rect l="l" t="t" r="r" b="b"/>
            <a:pathLst>
              <a:path w="14042547" h="8553213">
                <a:moveTo>
                  <a:pt x="0" y="0"/>
                </a:moveTo>
                <a:lnTo>
                  <a:pt x="14042548" y="0"/>
                </a:lnTo>
                <a:lnTo>
                  <a:pt x="14042548" y="8553212"/>
                </a:lnTo>
                <a:lnTo>
                  <a:pt x="0" y="8553212"/>
                </a:lnTo>
                <a:lnTo>
                  <a:pt x="0" y="0"/>
                </a:lnTo>
                <a:close/>
              </a:path>
            </a:pathLst>
          </a:custGeom>
          <a:blipFill>
            <a:blip r:embed="rId2"/>
            <a:stretch>
              <a:fillRect t="-258" b="-258"/>
            </a:stretch>
          </a:blipFill>
        </p:spPr>
      </p:sp>
      <p:sp>
        <p:nvSpPr>
          <p:cNvPr id="3" name="TextBox 3"/>
          <p:cNvSpPr txBox="1"/>
          <p:nvPr/>
        </p:nvSpPr>
        <p:spPr>
          <a:xfrm>
            <a:off x="784607" y="723900"/>
            <a:ext cx="5767110" cy="952500"/>
          </a:xfrm>
          <a:prstGeom prst="rect">
            <a:avLst/>
          </a:prstGeom>
        </p:spPr>
        <p:txBody>
          <a:bodyPr lIns="0" tIns="0" rIns="0" bIns="0" rtlCol="0" anchor="t">
            <a:spAutoFit/>
          </a:bodyPr>
          <a:lstStyle/>
          <a:p>
            <a:pPr algn="just">
              <a:lnSpc>
                <a:spcPts val="3899"/>
              </a:lnSpc>
            </a:pPr>
            <a:r>
              <a:rPr lang="en-US" sz="2999" dirty="0">
                <a:solidFill>
                  <a:srgbClr val="7AC80B"/>
                </a:solidFill>
                <a:latin typeface="IBM Plex Sans Bold"/>
              </a:rPr>
              <a:t>Overview of the restructuring done to </a:t>
            </a:r>
            <a:r>
              <a:rPr lang="en-US" sz="2999" dirty="0" err="1">
                <a:solidFill>
                  <a:srgbClr val="7AC80B"/>
                </a:solidFill>
                <a:latin typeface="IBM Plex Sans Bold"/>
              </a:rPr>
              <a:t>analyse</a:t>
            </a:r>
            <a:r>
              <a:rPr lang="en-US" sz="2999" dirty="0">
                <a:solidFill>
                  <a:srgbClr val="7AC80B"/>
                </a:solidFill>
                <a:latin typeface="IBM Plex Sans Bold"/>
              </a:rPr>
              <a:t> AP Reboot Data</a:t>
            </a:r>
          </a:p>
        </p:txBody>
      </p:sp>
      <p:sp>
        <p:nvSpPr>
          <p:cNvPr id="4" name="TextBox 4"/>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FFFFFF"/>
                </a:solidFill>
                <a:latin typeface="HK Grotesk Medium"/>
              </a:rPr>
              <a:t>12</a:t>
            </a:r>
          </a:p>
        </p:txBody>
      </p:sp>
      <p:graphicFrame>
        <p:nvGraphicFramePr>
          <p:cNvPr id="5" name="Table 5"/>
          <p:cNvGraphicFramePr>
            <a:graphicFrameLocks noGrp="1"/>
          </p:cNvGraphicFramePr>
          <p:nvPr/>
        </p:nvGraphicFramePr>
        <p:xfrm>
          <a:off x="13713286" y="5453260"/>
          <a:ext cx="3985014" cy="2038350"/>
        </p:xfrm>
        <a:graphic>
          <a:graphicData uri="http://schemas.openxmlformats.org/drawingml/2006/table">
            <a:tbl>
              <a:tblPr/>
              <a:tblGrid>
                <a:gridCol w="1071715">
                  <a:extLst>
                    <a:ext uri="{9D8B030D-6E8A-4147-A177-3AD203B41FA5}">
                      <a16:colId xmlns:a16="http://schemas.microsoft.com/office/drawing/2014/main" val="20000"/>
                    </a:ext>
                  </a:extLst>
                </a:gridCol>
                <a:gridCol w="809028">
                  <a:extLst>
                    <a:ext uri="{9D8B030D-6E8A-4147-A177-3AD203B41FA5}">
                      <a16:colId xmlns:a16="http://schemas.microsoft.com/office/drawing/2014/main" val="20001"/>
                    </a:ext>
                  </a:extLst>
                </a:gridCol>
                <a:gridCol w="1065541">
                  <a:extLst>
                    <a:ext uri="{9D8B030D-6E8A-4147-A177-3AD203B41FA5}">
                      <a16:colId xmlns:a16="http://schemas.microsoft.com/office/drawing/2014/main" val="20002"/>
                    </a:ext>
                  </a:extLst>
                </a:gridCol>
                <a:gridCol w="1038730">
                  <a:extLst>
                    <a:ext uri="{9D8B030D-6E8A-4147-A177-3AD203B41FA5}">
                      <a16:colId xmlns:a16="http://schemas.microsoft.com/office/drawing/2014/main" val="20003"/>
                    </a:ext>
                  </a:extLst>
                </a:gridCol>
              </a:tblGrid>
              <a:tr h="846108">
                <a:tc>
                  <a:txBody>
                    <a:bodyPr/>
                    <a:lstStyle/>
                    <a:p>
                      <a:pPr algn="l">
                        <a:lnSpc>
                          <a:spcPts val="1960"/>
                        </a:lnSpc>
                        <a:defRPr/>
                      </a:pPr>
                      <a:r>
                        <a:rPr lang="en-US" sz="1400">
                          <a:solidFill>
                            <a:srgbClr val="F8F8F8"/>
                          </a:solidFill>
                          <a:latin typeface="TT Supermolot Condensed Bold"/>
                        </a:rPr>
                        <a:t>YYYYMM  </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tc>
                  <a:txBody>
                    <a:bodyPr/>
                    <a:lstStyle/>
                    <a:p>
                      <a:pPr algn="l">
                        <a:lnSpc>
                          <a:spcPts val="1960"/>
                        </a:lnSpc>
                        <a:defRPr/>
                      </a:pPr>
                      <a:r>
                        <a:rPr lang="en-US" sz="1400">
                          <a:solidFill>
                            <a:srgbClr val="F8F8F8"/>
                          </a:solidFill>
                          <a:latin typeface="TT Supermolot Condensed Bold"/>
                        </a:rPr>
                        <a:t>AP Count</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tc>
                  <a:txBody>
                    <a:bodyPr/>
                    <a:lstStyle/>
                    <a:p>
                      <a:pPr algn="l">
                        <a:lnSpc>
                          <a:spcPts val="1960"/>
                        </a:lnSpc>
                        <a:defRPr/>
                      </a:pPr>
                      <a:r>
                        <a:rPr lang="en-US" sz="1400">
                          <a:solidFill>
                            <a:srgbClr val="F8F8F8"/>
                          </a:solidFill>
                          <a:latin typeface="TT Supermolot Condensed Bold"/>
                        </a:rPr>
                        <a:t>Feature 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tc>
                  <a:txBody>
                    <a:bodyPr/>
                    <a:lstStyle/>
                    <a:p>
                      <a:pPr algn="l">
                        <a:lnSpc>
                          <a:spcPts val="1960"/>
                        </a:lnSpc>
                        <a:defRPr/>
                      </a:pPr>
                      <a:r>
                        <a:rPr lang="en-US" sz="1400">
                          <a:solidFill>
                            <a:srgbClr val="F8F8F8"/>
                          </a:solidFill>
                          <a:latin typeface="TT Supermolot Condensed Bold"/>
                        </a:rPr>
                        <a:t>Feature 2</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extLst>
                  <a:ext uri="{0D108BD9-81ED-4DB2-BD59-A6C34878D82A}">
                    <a16:rowId xmlns:a16="http://schemas.microsoft.com/office/drawing/2014/main" val="10000"/>
                  </a:ext>
                </a:extLst>
              </a:tr>
              <a:tr h="596121">
                <a:tc>
                  <a:txBody>
                    <a:bodyPr/>
                    <a:lstStyle/>
                    <a:p>
                      <a:pPr algn="l">
                        <a:lnSpc>
                          <a:spcPts val="1960"/>
                        </a:lnSpc>
                        <a:defRPr/>
                      </a:pPr>
                      <a:r>
                        <a:rPr lang="en-US" sz="1400">
                          <a:solidFill>
                            <a:srgbClr val="F8F8F8"/>
                          </a:solidFill>
                          <a:latin typeface="TT Supermolot Condensed Bold"/>
                        </a:rPr>
                        <a:t>202301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XYZ</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F1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F2</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1"/>
                  </a:ext>
                </a:extLst>
              </a:tr>
              <a:tr h="596121">
                <a:tc>
                  <a:txBody>
                    <a:bodyPr/>
                    <a:lstStyle/>
                    <a:p>
                      <a:pPr algn="l">
                        <a:lnSpc>
                          <a:spcPts val="1960"/>
                        </a:lnSpc>
                        <a:defRPr/>
                      </a:pPr>
                      <a:r>
                        <a:rPr lang="en-US" sz="1400">
                          <a:solidFill>
                            <a:srgbClr val="F8F8F8"/>
                          </a:solidFill>
                          <a:latin typeface="TT Supermolot Condensed Bold"/>
                        </a:rPr>
                        <a:t>202302 </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XYZ</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F1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F2</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6"/>
          <p:cNvSpPr txBox="1"/>
          <p:nvPr/>
        </p:nvSpPr>
        <p:spPr>
          <a:xfrm>
            <a:off x="13713286" y="4798695"/>
            <a:ext cx="2227737" cy="344805"/>
          </a:xfrm>
          <a:prstGeom prst="rect">
            <a:avLst/>
          </a:prstGeom>
        </p:spPr>
        <p:txBody>
          <a:bodyPr lIns="0" tIns="0" rIns="0" bIns="0" rtlCol="0" anchor="t">
            <a:spAutoFit/>
          </a:bodyPr>
          <a:lstStyle/>
          <a:p>
            <a:pPr algn="just">
              <a:lnSpc>
                <a:spcPts val="2730"/>
              </a:lnSpc>
            </a:pPr>
            <a:r>
              <a:rPr lang="en-US" sz="2100">
                <a:solidFill>
                  <a:srgbClr val="7AC80B"/>
                </a:solidFill>
                <a:latin typeface="IBM Plex Sans Bold"/>
              </a:rPr>
              <a:t>Example Tables:</a:t>
            </a:r>
          </a:p>
        </p:txBody>
      </p:sp>
      <p:graphicFrame>
        <p:nvGraphicFramePr>
          <p:cNvPr id="7" name="Table 7"/>
          <p:cNvGraphicFramePr>
            <a:graphicFrameLocks noGrp="1"/>
          </p:cNvGraphicFramePr>
          <p:nvPr/>
        </p:nvGraphicFramePr>
        <p:xfrm>
          <a:off x="13713286" y="7848106"/>
          <a:ext cx="3985014" cy="2038350"/>
        </p:xfrm>
        <a:graphic>
          <a:graphicData uri="http://schemas.openxmlformats.org/drawingml/2006/table">
            <a:tbl>
              <a:tblPr/>
              <a:tblGrid>
                <a:gridCol w="1071715">
                  <a:extLst>
                    <a:ext uri="{9D8B030D-6E8A-4147-A177-3AD203B41FA5}">
                      <a16:colId xmlns:a16="http://schemas.microsoft.com/office/drawing/2014/main" val="20000"/>
                    </a:ext>
                  </a:extLst>
                </a:gridCol>
                <a:gridCol w="809028">
                  <a:extLst>
                    <a:ext uri="{9D8B030D-6E8A-4147-A177-3AD203B41FA5}">
                      <a16:colId xmlns:a16="http://schemas.microsoft.com/office/drawing/2014/main" val="20001"/>
                    </a:ext>
                  </a:extLst>
                </a:gridCol>
                <a:gridCol w="1065541">
                  <a:extLst>
                    <a:ext uri="{9D8B030D-6E8A-4147-A177-3AD203B41FA5}">
                      <a16:colId xmlns:a16="http://schemas.microsoft.com/office/drawing/2014/main" val="20002"/>
                    </a:ext>
                  </a:extLst>
                </a:gridCol>
                <a:gridCol w="1038730">
                  <a:extLst>
                    <a:ext uri="{9D8B030D-6E8A-4147-A177-3AD203B41FA5}">
                      <a16:colId xmlns:a16="http://schemas.microsoft.com/office/drawing/2014/main" val="20003"/>
                    </a:ext>
                  </a:extLst>
                </a:gridCol>
              </a:tblGrid>
              <a:tr h="846108">
                <a:tc>
                  <a:txBody>
                    <a:bodyPr/>
                    <a:lstStyle/>
                    <a:p>
                      <a:pPr algn="l">
                        <a:lnSpc>
                          <a:spcPts val="1960"/>
                        </a:lnSpc>
                        <a:defRPr/>
                      </a:pPr>
                      <a:r>
                        <a:rPr lang="en-US" sz="1400">
                          <a:solidFill>
                            <a:srgbClr val="F8F8F8"/>
                          </a:solidFill>
                          <a:latin typeface="TT Supermolot Condensed Bold"/>
                        </a:rPr>
                        <a:t>YYYYMM  </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tc>
                  <a:txBody>
                    <a:bodyPr/>
                    <a:lstStyle/>
                    <a:p>
                      <a:pPr algn="l">
                        <a:lnSpc>
                          <a:spcPts val="1960"/>
                        </a:lnSpc>
                        <a:defRPr/>
                      </a:pPr>
                      <a:r>
                        <a:rPr lang="en-US" sz="1400">
                          <a:solidFill>
                            <a:srgbClr val="F8F8F8"/>
                          </a:solidFill>
                          <a:latin typeface="TT Supermolot Condensed Bold"/>
                        </a:rPr>
                        <a:t>Version</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tc>
                  <a:txBody>
                    <a:bodyPr/>
                    <a:lstStyle/>
                    <a:p>
                      <a:pPr algn="l">
                        <a:lnSpc>
                          <a:spcPts val="1960"/>
                        </a:lnSpc>
                        <a:defRPr/>
                      </a:pPr>
                      <a:r>
                        <a:rPr lang="en-US" sz="1400">
                          <a:solidFill>
                            <a:srgbClr val="F8F8F8"/>
                          </a:solidFill>
                          <a:latin typeface="TT Supermolot Condensed Bold"/>
                        </a:rPr>
                        <a:t>AP Count</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tc>
                  <a:txBody>
                    <a:bodyPr/>
                    <a:lstStyle/>
                    <a:p>
                      <a:pPr algn="l">
                        <a:lnSpc>
                          <a:spcPts val="1960"/>
                        </a:lnSpc>
                        <a:defRPr/>
                      </a:pPr>
                      <a:r>
                        <a:rPr lang="en-US" sz="1400">
                          <a:solidFill>
                            <a:srgbClr val="F8F8F8"/>
                          </a:solidFill>
                          <a:latin typeface="TT Supermolot Condensed Bold"/>
                        </a:rPr>
                        <a:t>Feature 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76B200"/>
                    </a:solidFill>
                  </a:tcPr>
                </a:tc>
                <a:extLst>
                  <a:ext uri="{0D108BD9-81ED-4DB2-BD59-A6C34878D82A}">
                    <a16:rowId xmlns:a16="http://schemas.microsoft.com/office/drawing/2014/main" val="10000"/>
                  </a:ext>
                </a:extLst>
              </a:tr>
              <a:tr h="596121">
                <a:tc>
                  <a:txBody>
                    <a:bodyPr/>
                    <a:lstStyle/>
                    <a:p>
                      <a:pPr algn="l">
                        <a:lnSpc>
                          <a:spcPts val="1960"/>
                        </a:lnSpc>
                        <a:defRPr/>
                      </a:pPr>
                      <a:r>
                        <a:rPr lang="en-US" sz="1400">
                          <a:solidFill>
                            <a:srgbClr val="F8F8F8"/>
                          </a:solidFill>
                          <a:latin typeface="TT Supermolot Condensed Bold"/>
                        </a:rPr>
                        <a:t>202301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Ver1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XYZ</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F1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1"/>
                  </a:ext>
                </a:extLst>
              </a:tr>
              <a:tr h="596121">
                <a:tc>
                  <a:txBody>
                    <a:bodyPr/>
                    <a:lstStyle/>
                    <a:p>
                      <a:pPr algn="l">
                        <a:lnSpc>
                          <a:spcPts val="1960"/>
                        </a:lnSpc>
                        <a:defRPr/>
                      </a:pPr>
                      <a:r>
                        <a:rPr lang="en-US" sz="1400">
                          <a:solidFill>
                            <a:srgbClr val="F8F8F8"/>
                          </a:solidFill>
                          <a:latin typeface="TT Supermolot Condensed Bold"/>
                        </a:rPr>
                        <a:t>202302 </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Ver2</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XYZ</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tc>
                  <a:txBody>
                    <a:bodyPr/>
                    <a:lstStyle/>
                    <a:p>
                      <a:pPr algn="l">
                        <a:lnSpc>
                          <a:spcPts val="1960"/>
                        </a:lnSpc>
                        <a:defRPr/>
                      </a:pPr>
                      <a:r>
                        <a:rPr lang="en-US" sz="1400">
                          <a:solidFill>
                            <a:srgbClr val="F8F8F8"/>
                          </a:solidFill>
                          <a:latin typeface="TT Supermolot Condensed Bold"/>
                        </a:rPr>
                        <a:t>F1</a:t>
                      </a:r>
                      <a:endParaRPr lang="en-US" sz="1100"/>
                    </a:p>
                  </a:txBody>
                  <a:tcPr marL="152400" marR="152400" marT="152400" marB="152400"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099615" cy="10287000"/>
          </a:xfrm>
          <a:prstGeom prst="rect">
            <a:avLst/>
          </a:prstGeom>
          <a:solidFill>
            <a:srgbClr val="191824"/>
          </a:solidFill>
        </p:spPr>
      </p:sp>
      <p:sp>
        <p:nvSpPr>
          <p:cNvPr id="3" name="Freeform 3"/>
          <p:cNvSpPr/>
          <p:nvPr/>
        </p:nvSpPr>
        <p:spPr>
          <a:xfrm>
            <a:off x="9404415" y="941547"/>
            <a:ext cx="8665470" cy="2777579"/>
          </a:xfrm>
          <a:custGeom>
            <a:avLst/>
            <a:gdLst/>
            <a:ahLst/>
            <a:cxnLst/>
            <a:rect l="l" t="t" r="r" b="b"/>
            <a:pathLst>
              <a:path w="8665470" h="2777579">
                <a:moveTo>
                  <a:pt x="0" y="0"/>
                </a:moveTo>
                <a:lnTo>
                  <a:pt x="8665469" y="0"/>
                </a:lnTo>
                <a:lnTo>
                  <a:pt x="8665469" y="2777579"/>
                </a:lnTo>
                <a:lnTo>
                  <a:pt x="0" y="2777579"/>
                </a:lnTo>
                <a:lnTo>
                  <a:pt x="0" y="0"/>
                </a:lnTo>
                <a:close/>
              </a:path>
            </a:pathLst>
          </a:custGeom>
          <a:blipFill>
            <a:blip r:embed="rId2"/>
            <a:stretch>
              <a:fillRect b="-5146"/>
            </a:stretch>
          </a:blipFill>
        </p:spPr>
      </p:sp>
      <p:sp>
        <p:nvSpPr>
          <p:cNvPr id="4" name="Freeform 4"/>
          <p:cNvSpPr/>
          <p:nvPr/>
        </p:nvSpPr>
        <p:spPr>
          <a:xfrm>
            <a:off x="9404415" y="3659162"/>
            <a:ext cx="4129993" cy="3867771"/>
          </a:xfrm>
          <a:custGeom>
            <a:avLst/>
            <a:gdLst/>
            <a:ahLst/>
            <a:cxnLst/>
            <a:rect l="l" t="t" r="r" b="b"/>
            <a:pathLst>
              <a:path w="4129993" h="3867771">
                <a:moveTo>
                  <a:pt x="0" y="0"/>
                </a:moveTo>
                <a:lnTo>
                  <a:pt x="4129992" y="0"/>
                </a:lnTo>
                <a:lnTo>
                  <a:pt x="4129992" y="3867771"/>
                </a:lnTo>
                <a:lnTo>
                  <a:pt x="0" y="3867771"/>
                </a:lnTo>
                <a:lnTo>
                  <a:pt x="0" y="0"/>
                </a:lnTo>
                <a:close/>
              </a:path>
            </a:pathLst>
          </a:custGeom>
          <a:blipFill>
            <a:blip r:embed="rId3"/>
            <a:stretch>
              <a:fillRect l="-4046" t="-8539" r="-8891" b="-7334"/>
            </a:stretch>
          </a:blipFill>
        </p:spPr>
      </p:sp>
      <p:sp>
        <p:nvSpPr>
          <p:cNvPr id="5" name="Freeform 5"/>
          <p:cNvSpPr/>
          <p:nvPr/>
        </p:nvSpPr>
        <p:spPr>
          <a:xfrm>
            <a:off x="10531108" y="7526933"/>
            <a:ext cx="7004326" cy="2381583"/>
          </a:xfrm>
          <a:custGeom>
            <a:avLst/>
            <a:gdLst/>
            <a:ahLst/>
            <a:cxnLst/>
            <a:rect l="l" t="t" r="r" b="b"/>
            <a:pathLst>
              <a:path w="7004326" h="2381583">
                <a:moveTo>
                  <a:pt x="0" y="0"/>
                </a:moveTo>
                <a:lnTo>
                  <a:pt x="7004326" y="0"/>
                </a:lnTo>
                <a:lnTo>
                  <a:pt x="7004326" y="2381583"/>
                </a:lnTo>
                <a:lnTo>
                  <a:pt x="0" y="2381583"/>
                </a:lnTo>
                <a:lnTo>
                  <a:pt x="0" y="0"/>
                </a:lnTo>
                <a:close/>
              </a:path>
            </a:pathLst>
          </a:custGeom>
          <a:blipFill>
            <a:blip r:embed="rId4"/>
            <a:stretch>
              <a:fillRect t="-12941"/>
            </a:stretch>
          </a:blipFill>
        </p:spPr>
      </p:sp>
      <p:sp>
        <p:nvSpPr>
          <p:cNvPr id="6" name="Freeform 6"/>
          <p:cNvSpPr/>
          <p:nvPr/>
        </p:nvSpPr>
        <p:spPr>
          <a:xfrm>
            <a:off x="14033271" y="3804851"/>
            <a:ext cx="3640834" cy="1788197"/>
          </a:xfrm>
          <a:custGeom>
            <a:avLst/>
            <a:gdLst/>
            <a:ahLst/>
            <a:cxnLst/>
            <a:rect l="l" t="t" r="r" b="b"/>
            <a:pathLst>
              <a:path w="3640834" h="1788197">
                <a:moveTo>
                  <a:pt x="0" y="0"/>
                </a:moveTo>
                <a:lnTo>
                  <a:pt x="3640833" y="0"/>
                </a:lnTo>
                <a:lnTo>
                  <a:pt x="3640833" y="1788197"/>
                </a:lnTo>
                <a:lnTo>
                  <a:pt x="0" y="1788197"/>
                </a:lnTo>
                <a:lnTo>
                  <a:pt x="0" y="0"/>
                </a:lnTo>
                <a:close/>
              </a:path>
            </a:pathLst>
          </a:custGeom>
          <a:blipFill>
            <a:blip r:embed="rId5"/>
            <a:stretch>
              <a:fillRect/>
            </a:stretch>
          </a:blipFill>
        </p:spPr>
      </p:sp>
      <p:sp>
        <p:nvSpPr>
          <p:cNvPr id="7" name="Freeform 7"/>
          <p:cNvSpPr/>
          <p:nvPr/>
        </p:nvSpPr>
        <p:spPr>
          <a:xfrm>
            <a:off x="13835381" y="5784005"/>
            <a:ext cx="4036614" cy="1655817"/>
          </a:xfrm>
          <a:custGeom>
            <a:avLst/>
            <a:gdLst/>
            <a:ahLst/>
            <a:cxnLst/>
            <a:rect l="l" t="t" r="r" b="b"/>
            <a:pathLst>
              <a:path w="4036614" h="1655817">
                <a:moveTo>
                  <a:pt x="0" y="0"/>
                </a:moveTo>
                <a:lnTo>
                  <a:pt x="4036613" y="0"/>
                </a:lnTo>
                <a:lnTo>
                  <a:pt x="4036613" y="1655817"/>
                </a:lnTo>
                <a:lnTo>
                  <a:pt x="0" y="1655817"/>
                </a:lnTo>
                <a:lnTo>
                  <a:pt x="0" y="0"/>
                </a:lnTo>
                <a:close/>
              </a:path>
            </a:pathLst>
          </a:custGeom>
          <a:blipFill>
            <a:blip r:embed="rId6"/>
            <a:stretch>
              <a:fillRect/>
            </a:stretch>
          </a:blipFill>
        </p:spPr>
      </p:sp>
      <p:sp>
        <p:nvSpPr>
          <p:cNvPr id="8" name="Freeform 8"/>
          <p:cNvSpPr/>
          <p:nvPr/>
        </p:nvSpPr>
        <p:spPr>
          <a:xfrm>
            <a:off x="830959" y="855822"/>
            <a:ext cx="6726781" cy="9107305"/>
          </a:xfrm>
          <a:custGeom>
            <a:avLst/>
            <a:gdLst/>
            <a:ahLst/>
            <a:cxnLst/>
            <a:rect l="l" t="t" r="r" b="b"/>
            <a:pathLst>
              <a:path w="6726781" h="9107305">
                <a:moveTo>
                  <a:pt x="0" y="0"/>
                </a:moveTo>
                <a:lnTo>
                  <a:pt x="6726782" y="0"/>
                </a:lnTo>
                <a:lnTo>
                  <a:pt x="6726782" y="9107304"/>
                </a:lnTo>
                <a:lnTo>
                  <a:pt x="0" y="9107304"/>
                </a:lnTo>
                <a:lnTo>
                  <a:pt x="0" y="0"/>
                </a:lnTo>
                <a:close/>
              </a:path>
            </a:pathLst>
          </a:custGeom>
          <a:blipFill>
            <a:blip r:embed="rId7"/>
            <a:stretch>
              <a:fillRect/>
            </a:stretch>
          </a:blipFill>
        </p:spPr>
      </p:sp>
      <p:sp>
        <p:nvSpPr>
          <p:cNvPr id="9" name="TextBox 9"/>
          <p:cNvSpPr txBox="1"/>
          <p:nvPr/>
        </p:nvSpPr>
        <p:spPr>
          <a:xfrm>
            <a:off x="9404415" y="123032"/>
            <a:ext cx="8467580" cy="732790"/>
          </a:xfrm>
          <a:prstGeom prst="rect">
            <a:avLst/>
          </a:prstGeom>
        </p:spPr>
        <p:txBody>
          <a:bodyPr lIns="0" tIns="0" rIns="0" bIns="0" rtlCol="0" anchor="t">
            <a:spAutoFit/>
          </a:bodyPr>
          <a:lstStyle/>
          <a:p>
            <a:pPr algn="ctr">
              <a:lnSpc>
                <a:spcPts val="2990"/>
              </a:lnSpc>
            </a:pPr>
            <a:r>
              <a:rPr lang="en-US" sz="2300">
                <a:solidFill>
                  <a:srgbClr val="191824"/>
                </a:solidFill>
                <a:latin typeface="IBM Plex Sans Bold"/>
              </a:rPr>
              <a:t>Example of the outputs and the monthly report generated during graphical analysis</a:t>
            </a:r>
          </a:p>
        </p:txBody>
      </p:sp>
      <p:sp>
        <p:nvSpPr>
          <p:cNvPr id="10" name="TextBox 10"/>
          <p:cNvSpPr txBox="1"/>
          <p:nvPr/>
        </p:nvSpPr>
        <p:spPr>
          <a:xfrm>
            <a:off x="2751668" y="113507"/>
            <a:ext cx="3596278" cy="687705"/>
          </a:xfrm>
          <a:prstGeom prst="rect">
            <a:avLst/>
          </a:prstGeom>
        </p:spPr>
        <p:txBody>
          <a:bodyPr lIns="0" tIns="0" rIns="0" bIns="0" rtlCol="0" anchor="t">
            <a:spAutoFit/>
          </a:bodyPr>
          <a:lstStyle/>
          <a:p>
            <a:pPr algn="ctr">
              <a:lnSpc>
                <a:spcPts val="2730"/>
              </a:lnSpc>
            </a:pPr>
            <a:r>
              <a:rPr lang="en-US" sz="2100">
                <a:solidFill>
                  <a:srgbClr val="F8F8F8"/>
                </a:solidFill>
                <a:latin typeface="IBM Plex Sans Bold"/>
              </a:rPr>
              <a:t>Outline of the flow of monthly report methodology</a:t>
            </a:r>
          </a:p>
        </p:txBody>
      </p:sp>
      <p:sp>
        <p:nvSpPr>
          <p:cNvPr id="11" name="TextBox 11"/>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191824"/>
                </a:solidFill>
                <a:latin typeface="HK Grotesk Medium"/>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042847" y="0"/>
            <a:ext cx="9266750" cy="10287000"/>
          </a:xfrm>
          <a:prstGeom prst="rect">
            <a:avLst/>
          </a:prstGeom>
          <a:solidFill>
            <a:srgbClr val="191824"/>
          </a:solidFill>
        </p:spPr>
      </p:sp>
      <p:sp>
        <p:nvSpPr>
          <p:cNvPr id="3" name="Freeform 3"/>
          <p:cNvSpPr/>
          <p:nvPr/>
        </p:nvSpPr>
        <p:spPr>
          <a:xfrm>
            <a:off x="283681" y="693156"/>
            <a:ext cx="8540672" cy="8565144"/>
          </a:xfrm>
          <a:custGeom>
            <a:avLst/>
            <a:gdLst/>
            <a:ahLst/>
            <a:cxnLst/>
            <a:rect l="l" t="t" r="r" b="b"/>
            <a:pathLst>
              <a:path w="8540672" h="8565144">
                <a:moveTo>
                  <a:pt x="0" y="0"/>
                </a:moveTo>
                <a:lnTo>
                  <a:pt x="8540673" y="0"/>
                </a:lnTo>
                <a:lnTo>
                  <a:pt x="8540673" y="8565144"/>
                </a:lnTo>
                <a:lnTo>
                  <a:pt x="0" y="8565144"/>
                </a:lnTo>
                <a:lnTo>
                  <a:pt x="0" y="0"/>
                </a:lnTo>
                <a:close/>
              </a:path>
            </a:pathLst>
          </a:custGeom>
          <a:blipFill>
            <a:blip r:embed="rId2"/>
            <a:stretch>
              <a:fillRect/>
            </a:stretch>
          </a:blipFill>
        </p:spPr>
      </p:sp>
      <p:graphicFrame>
        <p:nvGraphicFramePr>
          <p:cNvPr id="4" name="Table 4"/>
          <p:cNvGraphicFramePr>
            <a:graphicFrameLocks noGrp="1"/>
          </p:cNvGraphicFramePr>
          <p:nvPr/>
        </p:nvGraphicFramePr>
        <p:xfrm>
          <a:off x="15299586" y="1860244"/>
          <a:ext cx="2931265" cy="3911916"/>
        </p:xfrm>
        <a:graphic>
          <a:graphicData uri="http://schemas.openxmlformats.org/drawingml/2006/table">
            <a:tbl>
              <a:tblPr/>
              <a:tblGrid>
                <a:gridCol w="827379">
                  <a:extLst>
                    <a:ext uri="{9D8B030D-6E8A-4147-A177-3AD203B41FA5}">
                      <a16:colId xmlns:a16="http://schemas.microsoft.com/office/drawing/2014/main" val="20000"/>
                    </a:ext>
                  </a:extLst>
                </a:gridCol>
                <a:gridCol w="733982">
                  <a:extLst>
                    <a:ext uri="{9D8B030D-6E8A-4147-A177-3AD203B41FA5}">
                      <a16:colId xmlns:a16="http://schemas.microsoft.com/office/drawing/2014/main" val="20001"/>
                    </a:ext>
                  </a:extLst>
                </a:gridCol>
                <a:gridCol w="658691">
                  <a:extLst>
                    <a:ext uri="{9D8B030D-6E8A-4147-A177-3AD203B41FA5}">
                      <a16:colId xmlns:a16="http://schemas.microsoft.com/office/drawing/2014/main" val="20002"/>
                    </a:ext>
                  </a:extLst>
                </a:gridCol>
                <a:gridCol w="711213">
                  <a:extLst>
                    <a:ext uri="{9D8B030D-6E8A-4147-A177-3AD203B41FA5}">
                      <a16:colId xmlns:a16="http://schemas.microsoft.com/office/drawing/2014/main" val="20003"/>
                    </a:ext>
                  </a:extLst>
                </a:gridCol>
              </a:tblGrid>
              <a:tr h="841344">
                <a:tc>
                  <a:txBody>
                    <a:bodyPr/>
                    <a:lstStyle/>
                    <a:p>
                      <a:pPr algn="l">
                        <a:lnSpc>
                          <a:spcPts val="1299"/>
                        </a:lnSpc>
                        <a:defRPr/>
                      </a:pPr>
                      <a:r>
                        <a:rPr lang="en-US" sz="1299">
                          <a:solidFill>
                            <a:srgbClr val="FFFFFF"/>
                          </a:solidFill>
                          <a:latin typeface="IBM Plex Sans Bold"/>
                        </a:rPr>
                        <a:t>Buckets</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Env 1</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Env 2</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All Env</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612583">
                <a:tc>
                  <a:txBody>
                    <a:bodyPr/>
                    <a:lstStyle/>
                    <a:p>
                      <a:pPr algn="l">
                        <a:lnSpc>
                          <a:spcPts val="1299"/>
                        </a:lnSpc>
                        <a:defRPr/>
                      </a:pPr>
                      <a:r>
                        <a:rPr lang="en-US" sz="1299">
                          <a:solidFill>
                            <a:srgbClr val="FFFFFF"/>
                          </a:solidFill>
                          <a:latin typeface="IBM Plex Sans Bold"/>
                        </a:rPr>
                        <a:t>100+</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6</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3</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9</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841344">
                <a:tc>
                  <a:txBody>
                    <a:bodyPr/>
                    <a:lstStyle/>
                    <a:p>
                      <a:pPr algn="l">
                        <a:lnSpc>
                          <a:spcPts val="1299"/>
                        </a:lnSpc>
                        <a:defRPr/>
                      </a:pPr>
                      <a:r>
                        <a:rPr lang="en-US" sz="1299">
                          <a:solidFill>
                            <a:srgbClr val="FFFFFF"/>
                          </a:solidFill>
                          <a:latin typeface="IBM Plex Sans Bold"/>
                        </a:rPr>
                        <a:t>10 to 100</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164</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19</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183</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841344">
                <a:tc>
                  <a:txBody>
                    <a:bodyPr/>
                    <a:lstStyle/>
                    <a:p>
                      <a:pPr algn="l">
                        <a:lnSpc>
                          <a:spcPts val="1299"/>
                        </a:lnSpc>
                        <a:defRPr/>
                      </a:pPr>
                      <a:r>
                        <a:rPr lang="en-US" sz="1299">
                          <a:solidFill>
                            <a:srgbClr val="FFFFFF"/>
                          </a:solidFill>
                          <a:latin typeface="IBM Plex Sans Bold"/>
                        </a:rPr>
                        <a:t>1 to 10</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2.3 K</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512</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2.8 K</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775301">
                <a:tc>
                  <a:txBody>
                    <a:bodyPr/>
                    <a:lstStyle/>
                    <a:p>
                      <a:pPr algn="l">
                        <a:lnSpc>
                          <a:spcPts val="1299"/>
                        </a:lnSpc>
                        <a:defRPr/>
                      </a:pPr>
                      <a:r>
                        <a:rPr lang="en-US" sz="1299">
                          <a:solidFill>
                            <a:srgbClr val="FFFFFF"/>
                          </a:solidFill>
                          <a:latin typeface="IBM Plex Sans Bold"/>
                        </a:rPr>
                        <a:t>Total</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2.4 K</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535</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2.9 K</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5"/>
          <p:cNvSpPr txBox="1"/>
          <p:nvPr/>
        </p:nvSpPr>
        <p:spPr>
          <a:xfrm>
            <a:off x="10092714" y="137637"/>
            <a:ext cx="7496431" cy="361315"/>
          </a:xfrm>
          <a:prstGeom prst="rect">
            <a:avLst/>
          </a:prstGeom>
        </p:spPr>
        <p:txBody>
          <a:bodyPr lIns="0" tIns="0" rIns="0" bIns="0" rtlCol="0" anchor="t">
            <a:spAutoFit/>
          </a:bodyPr>
          <a:lstStyle/>
          <a:p>
            <a:pPr algn="just">
              <a:lnSpc>
                <a:spcPts val="2990"/>
              </a:lnSpc>
            </a:pPr>
            <a:r>
              <a:rPr lang="en-US" sz="2300">
                <a:solidFill>
                  <a:srgbClr val="7AC80B"/>
                </a:solidFill>
                <a:latin typeface="IBM Plex Sans Bold"/>
              </a:rPr>
              <a:t>Examples of the Template and Tables used for reports</a:t>
            </a:r>
          </a:p>
        </p:txBody>
      </p:sp>
      <p:sp>
        <p:nvSpPr>
          <p:cNvPr id="6" name="TextBox 6"/>
          <p:cNvSpPr txBox="1"/>
          <p:nvPr/>
        </p:nvSpPr>
        <p:spPr>
          <a:xfrm>
            <a:off x="2755878" y="137637"/>
            <a:ext cx="3596278" cy="353060"/>
          </a:xfrm>
          <a:prstGeom prst="rect">
            <a:avLst/>
          </a:prstGeom>
        </p:spPr>
        <p:txBody>
          <a:bodyPr lIns="0" tIns="0" rIns="0" bIns="0" rtlCol="0" anchor="t">
            <a:spAutoFit/>
          </a:bodyPr>
          <a:lstStyle/>
          <a:p>
            <a:pPr algn="r">
              <a:lnSpc>
                <a:spcPts val="2860"/>
              </a:lnSpc>
            </a:pPr>
            <a:r>
              <a:rPr lang="en-US" sz="2200">
                <a:solidFill>
                  <a:srgbClr val="7AC80B"/>
                </a:solidFill>
                <a:latin typeface="IBM Plex Sans Bold"/>
              </a:rPr>
              <a:t>Flow of monthly text report</a:t>
            </a:r>
          </a:p>
        </p:txBody>
      </p:sp>
      <p:sp>
        <p:nvSpPr>
          <p:cNvPr id="7" name="TextBox 7"/>
          <p:cNvSpPr txBox="1"/>
          <p:nvPr/>
        </p:nvSpPr>
        <p:spPr>
          <a:xfrm>
            <a:off x="9249361" y="603737"/>
            <a:ext cx="5907454" cy="6396355"/>
          </a:xfrm>
          <a:prstGeom prst="rect">
            <a:avLst/>
          </a:prstGeom>
        </p:spPr>
        <p:txBody>
          <a:bodyPr lIns="0" tIns="0" rIns="0" bIns="0" rtlCol="0" anchor="t">
            <a:spAutoFit/>
          </a:bodyPr>
          <a:lstStyle/>
          <a:p>
            <a:pPr algn="ctr">
              <a:lnSpc>
                <a:spcPts val="1819"/>
              </a:lnSpc>
              <a:spcBef>
                <a:spcPct val="0"/>
              </a:spcBef>
            </a:pPr>
            <a:r>
              <a:rPr lang="en-US" sz="1299">
                <a:solidFill>
                  <a:srgbClr val="F8F8F8"/>
                </a:solidFill>
                <a:latin typeface="IBM Plex Sans Bold"/>
              </a:rPr>
              <a:t>Total AP deployment Apr 2023 Summary:</a:t>
            </a:r>
          </a:p>
          <a:p>
            <a:pPr algn="ctr">
              <a:lnSpc>
                <a:spcPts val="1819"/>
              </a:lnSpc>
              <a:spcBef>
                <a:spcPct val="0"/>
              </a:spcBef>
            </a:pPr>
            <a:r>
              <a:rPr lang="en-US" sz="1299">
                <a:solidFill>
                  <a:srgbClr val="F8F8F8"/>
                </a:solidFill>
                <a:latin typeface="IBM Plex Sans"/>
              </a:rPr>
              <a:t>Overall, the Total APs Deployed in Apr 2023 was X_value with 5.4% increase (Y_val AP's) from the Z_value AP's Deployed in Feb 2023.</a:t>
            </a:r>
          </a:p>
          <a:p>
            <a:pPr algn="ctr">
              <a:lnSpc>
                <a:spcPts val="1819"/>
              </a:lnSpc>
              <a:spcBef>
                <a:spcPct val="0"/>
              </a:spcBef>
            </a:pPr>
            <a:r>
              <a:rPr lang="en-US" sz="1299">
                <a:solidFill>
                  <a:srgbClr val="F8F8F8"/>
                </a:solidFill>
                <a:latin typeface="IBM Plex Sans"/>
              </a:rPr>
              <a:t>In ENV1, the Total APs Deployed in Apr 2023 was X1_value  with 3.2% increase (Y2_val AP's) from the Z1_value AP's Deployed in Feb 2023.</a:t>
            </a:r>
          </a:p>
          <a:p>
            <a:pPr algn="ctr">
              <a:lnSpc>
                <a:spcPts val="1819"/>
              </a:lnSpc>
              <a:spcBef>
                <a:spcPct val="0"/>
              </a:spcBef>
            </a:pPr>
            <a:r>
              <a:rPr lang="en-US" sz="1299">
                <a:solidFill>
                  <a:srgbClr val="F8F8F8"/>
                </a:solidFill>
                <a:latin typeface="IBM Plex Sans"/>
              </a:rPr>
              <a:t>In ENV2, the Total APs Deployed in Apr 2023 was X2_value  with 1.4% increase (Y3_val AP's) from the Z2_value AP's Deployed in Feb 2023.</a:t>
            </a:r>
          </a:p>
          <a:p>
            <a:pPr algn="ctr">
              <a:lnSpc>
                <a:spcPts val="1819"/>
              </a:lnSpc>
              <a:spcBef>
                <a:spcPct val="0"/>
              </a:spcBef>
            </a:pPr>
            <a:r>
              <a:rPr lang="en-US" sz="1299">
                <a:solidFill>
                  <a:srgbClr val="F8F8F8"/>
                </a:solidFill>
                <a:latin typeface="IBM Plex Sans"/>
              </a:rPr>
              <a:t>…</a:t>
            </a:r>
          </a:p>
          <a:p>
            <a:pPr algn="ctr">
              <a:lnSpc>
                <a:spcPts val="1819"/>
              </a:lnSpc>
              <a:spcBef>
                <a:spcPct val="0"/>
              </a:spcBef>
            </a:pPr>
            <a:r>
              <a:rPr lang="en-US" sz="1299">
                <a:solidFill>
                  <a:srgbClr val="F8F8F8"/>
                </a:solidFill>
                <a:latin typeface="IBM Plex Sans Bold"/>
              </a:rPr>
              <a:t>Top Model AP Deployment in Apr 2023</a:t>
            </a:r>
          </a:p>
          <a:p>
            <a:pPr algn="ctr">
              <a:lnSpc>
                <a:spcPts val="1819"/>
              </a:lnSpc>
              <a:spcBef>
                <a:spcPct val="0"/>
              </a:spcBef>
            </a:pPr>
            <a:r>
              <a:rPr lang="en-US" sz="1299">
                <a:solidFill>
                  <a:srgbClr val="F8F8F8"/>
                </a:solidFill>
                <a:latin typeface="IBM Plex Sans"/>
              </a:rPr>
              <a:t>M1 had a Total APs Deployed of X_val in Apr 2023</a:t>
            </a:r>
          </a:p>
          <a:p>
            <a:pPr algn="ctr">
              <a:lnSpc>
                <a:spcPts val="1819"/>
              </a:lnSpc>
              <a:spcBef>
                <a:spcPct val="0"/>
              </a:spcBef>
            </a:pPr>
            <a:r>
              <a:rPr lang="en-US" sz="1299">
                <a:solidFill>
                  <a:srgbClr val="F8F8F8"/>
                </a:solidFill>
                <a:latin typeface="IBM Plex Sans"/>
              </a:rPr>
              <a:t>M2 had a Total APs Deployed of Y_val in Apr 2023</a:t>
            </a:r>
          </a:p>
          <a:p>
            <a:pPr algn="ctr">
              <a:lnSpc>
                <a:spcPts val="1819"/>
              </a:lnSpc>
              <a:spcBef>
                <a:spcPct val="0"/>
              </a:spcBef>
            </a:pPr>
            <a:r>
              <a:rPr lang="en-US" sz="1299">
                <a:solidFill>
                  <a:srgbClr val="F8F8F8"/>
                </a:solidFill>
                <a:latin typeface="IBM Plex Sans"/>
              </a:rPr>
              <a:t>…</a:t>
            </a:r>
          </a:p>
          <a:p>
            <a:pPr algn="ctr">
              <a:lnSpc>
                <a:spcPts val="1819"/>
              </a:lnSpc>
              <a:spcBef>
                <a:spcPct val="0"/>
              </a:spcBef>
            </a:pPr>
            <a:r>
              <a:rPr lang="en-US" sz="1299">
                <a:solidFill>
                  <a:srgbClr val="F8F8F8"/>
                </a:solidFill>
                <a:latin typeface="IBM Plex Sans Bold"/>
              </a:rPr>
              <a:t>Top Version AP Deployment in Apr 2023</a:t>
            </a:r>
          </a:p>
          <a:p>
            <a:pPr algn="ctr">
              <a:lnSpc>
                <a:spcPts val="1819"/>
              </a:lnSpc>
              <a:spcBef>
                <a:spcPct val="0"/>
              </a:spcBef>
            </a:pPr>
            <a:r>
              <a:rPr lang="en-US" sz="1299">
                <a:solidFill>
                  <a:srgbClr val="F8F8F8"/>
                </a:solidFill>
                <a:latin typeface="IBM Plex Sans"/>
              </a:rPr>
              <a:t>V1 had a Total APs Deployed of X_val in Apr 2023</a:t>
            </a:r>
          </a:p>
          <a:p>
            <a:pPr algn="ctr">
              <a:lnSpc>
                <a:spcPts val="1819"/>
              </a:lnSpc>
              <a:spcBef>
                <a:spcPct val="0"/>
              </a:spcBef>
            </a:pPr>
            <a:r>
              <a:rPr lang="en-US" sz="1299">
                <a:solidFill>
                  <a:srgbClr val="F8F8F8"/>
                </a:solidFill>
                <a:latin typeface="IBM Plex Sans"/>
              </a:rPr>
              <a:t>V2 had a Total APs Deployed of Y_val in Apr 2023</a:t>
            </a:r>
          </a:p>
          <a:p>
            <a:pPr algn="ctr">
              <a:lnSpc>
                <a:spcPts val="1819"/>
              </a:lnSpc>
              <a:spcBef>
                <a:spcPct val="0"/>
              </a:spcBef>
            </a:pPr>
            <a:r>
              <a:rPr lang="en-US" sz="1299">
                <a:solidFill>
                  <a:srgbClr val="F8F8F8"/>
                </a:solidFill>
                <a:latin typeface="IBM Plex Sans"/>
              </a:rPr>
              <a:t>…</a:t>
            </a:r>
          </a:p>
          <a:p>
            <a:pPr algn="ctr">
              <a:lnSpc>
                <a:spcPts val="1819"/>
              </a:lnSpc>
              <a:spcBef>
                <a:spcPct val="0"/>
              </a:spcBef>
            </a:pPr>
            <a:r>
              <a:rPr lang="en-US" sz="1299">
                <a:solidFill>
                  <a:srgbClr val="F8F8F8"/>
                </a:solidFill>
                <a:latin typeface="IBM Plex Sans Italics"/>
              </a:rPr>
              <a:t>(And so on for other variables)</a:t>
            </a:r>
          </a:p>
          <a:p>
            <a:pPr algn="ctr">
              <a:lnSpc>
                <a:spcPts val="1819"/>
              </a:lnSpc>
              <a:spcBef>
                <a:spcPct val="0"/>
              </a:spcBef>
            </a:pPr>
            <a:endParaRPr lang="en-US" sz="1299">
              <a:solidFill>
                <a:srgbClr val="F8F8F8"/>
              </a:solidFill>
              <a:latin typeface="IBM Plex Sans Italics"/>
            </a:endParaRPr>
          </a:p>
          <a:p>
            <a:pPr algn="ctr">
              <a:lnSpc>
                <a:spcPts val="1819"/>
              </a:lnSpc>
              <a:spcBef>
                <a:spcPct val="0"/>
              </a:spcBef>
            </a:pPr>
            <a:r>
              <a:rPr lang="en-US" sz="1299">
                <a:solidFill>
                  <a:srgbClr val="F8F8F8"/>
                </a:solidFill>
                <a:latin typeface="IBM Plex Sans Bold"/>
              </a:rPr>
              <a:t>Feature Summary for Apr 2023:</a:t>
            </a:r>
          </a:p>
          <a:p>
            <a:pPr algn="ctr">
              <a:lnSpc>
                <a:spcPts val="1819"/>
              </a:lnSpc>
              <a:spcBef>
                <a:spcPct val="0"/>
              </a:spcBef>
            </a:pPr>
            <a:r>
              <a:rPr lang="en-US" sz="1299">
                <a:solidFill>
                  <a:srgbClr val="F8F8F8"/>
                </a:solidFill>
                <a:latin typeface="IBM Plex Sans"/>
              </a:rPr>
              <a:t>In Apr 2023, Feature Pct is 1% where Total AP Deployed was X_count and Unique AP count (UAC) was Y_count.  Overall, the Feature Pct has slightly decreased from 2% to 1.62% to 1.38 % (Feb 2023 to Apr 2023) with UAC of Y1_val to Y2_val to Y3_val.</a:t>
            </a:r>
          </a:p>
          <a:p>
            <a:pPr algn="ctr">
              <a:lnSpc>
                <a:spcPts val="1819"/>
              </a:lnSpc>
              <a:spcBef>
                <a:spcPct val="0"/>
              </a:spcBef>
            </a:pPr>
            <a:endParaRPr lang="en-US" sz="1299">
              <a:solidFill>
                <a:srgbClr val="F8F8F8"/>
              </a:solidFill>
              <a:latin typeface="IBM Plex Sans"/>
            </a:endParaRPr>
          </a:p>
          <a:p>
            <a:pPr algn="ctr">
              <a:lnSpc>
                <a:spcPts val="1819"/>
              </a:lnSpc>
              <a:spcBef>
                <a:spcPct val="0"/>
              </a:spcBef>
            </a:pPr>
            <a:r>
              <a:rPr lang="en-US" sz="1299">
                <a:solidFill>
                  <a:srgbClr val="F8F8F8"/>
                </a:solidFill>
                <a:latin typeface="IBM Plex Sans"/>
              </a:rPr>
              <a:t>In Env1, the Feature pct is 3.2% where Total AP Deployed was X1_count and Unique AP count (UAC) was Z_count. Overall, the Feature Pct has been relatively stable from 3.4% to 3.5% to 3.4% (Feb 2023 to Apr 2023) with UAC of Z1_val to Z2_val to Z3_val.</a:t>
            </a:r>
          </a:p>
        </p:txBody>
      </p:sp>
      <p:graphicFrame>
        <p:nvGraphicFramePr>
          <p:cNvPr id="8" name="Table 8"/>
          <p:cNvGraphicFramePr>
            <a:graphicFrameLocks noGrp="1"/>
          </p:cNvGraphicFramePr>
          <p:nvPr/>
        </p:nvGraphicFramePr>
        <p:xfrm>
          <a:off x="9249361" y="7133452"/>
          <a:ext cx="8853721" cy="2982913"/>
        </p:xfrm>
        <a:graphic>
          <a:graphicData uri="http://schemas.openxmlformats.org/drawingml/2006/table">
            <a:tbl>
              <a:tblPr/>
              <a:tblGrid>
                <a:gridCol w="1079348">
                  <a:extLst>
                    <a:ext uri="{9D8B030D-6E8A-4147-A177-3AD203B41FA5}">
                      <a16:colId xmlns:a16="http://schemas.microsoft.com/office/drawing/2014/main" val="20000"/>
                    </a:ext>
                  </a:extLst>
                </a:gridCol>
                <a:gridCol w="1004708">
                  <a:extLst>
                    <a:ext uri="{9D8B030D-6E8A-4147-A177-3AD203B41FA5}">
                      <a16:colId xmlns:a16="http://schemas.microsoft.com/office/drawing/2014/main" val="20001"/>
                    </a:ext>
                  </a:extLst>
                </a:gridCol>
                <a:gridCol w="1081430">
                  <a:extLst>
                    <a:ext uri="{9D8B030D-6E8A-4147-A177-3AD203B41FA5}">
                      <a16:colId xmlns:a16="http://schemas.microsoft.com/office/drawing/2014/main" val="20002"/>
                    </a:ext>
                  </a:extLst>
                </a:gridCol>
                <a:gridCol w="1081837">
                  <a:extLst>
                    <a:ext uri="{9D8B030D-6E8A-4147-A177-3AD203B41FA5}">
                      <a16:colId xmlns:a16="http://schemas.microsoft.com/office/drawing/2014/main" val="20003"/>
                    </a:ext>
                  </a:extLst>
                </a:gridCol>
                <a:gridCol w="3647576">
                  <a:extLst>
                    <a:ext uri="{9D8B030D-6E8A-4147-A177-3AD203B41FA5}">
                      <a16:colId xmlns:a16="http://schemas.microsoft.com/office/drawing/2014/main" val="20004"/>
                    </a:ext>
                  </a:extLst>
                </a:gridCol>
                <a:gridCol w="958822">
                  <a:extLst>
                    <a:ext uri="{9D8B030D-6E8A-4147-A177-3AD203B41FA5}">
                      <a16:colId xmlns:a16="http://schemas.microsoft.com/office/drawing/2014/main" val="20005"/>
                    </a:ext>
                  </a:extLst>
                </a:gridCol>
              </a:tblGrid>
              <a:tr h="939450">
                <a:tc>
                  <a:txBody>
                    <a:bodyPr/>
                    <a:lstStyle/>
                    <a:p>
                      <a:pPr algn="l">
                        <a:lnSpc>
                          <a:spcPts val="1299"/>
                        </a:lnSpc>
                        <a:defRPr/>
                      </a:pPr>
                      <a:r>
                        <a:rPr lang="en-US" sz="1299">
                          <a:solidFill>
                            <a:srgbClr val="FFFFFF"/>
                          </a:solidFill>
                          <a:latin typeface="IBM Plex Sans Bold"/>
                        </a:rPr>
                        <a:t>Model</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Feature Pct</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APs Deployed</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Unique APs with feature</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Trend Summary</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Bold"/>
                        </a:rPr>
                        <a:t>Graph</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429945">
                <a:tc>
                  <a:txBody>
                    <a:bodyPr/>
                    <a:lstStyle/>
                    <a:p>
                      <a:pPr algn="l">
                        <a:lnSpc>
                          <a:spcPts val="1299"/>
                        </a:lnSpc>
                        <a:defRPr/>
                      </a:pPr>
                      <a:r>
                        <a:rPr lang="en-US" sz="1299">
                          <a:solidFill>
                            <a:srgbClr val="FFFFFF"/>
                          </a:solidFill>
                          <a:latin typeface="IBM Plex Sans Bold"/>
                        </a:rPr>
                        <a:t>M1</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1.42</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X</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Y</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In M1, the Feature Pct is 1.42% where TAD was X and Unique AP count (UAC) was Y.</a:t>
                      </a:r>
                      <a:endParaRPr lang="en-US" sz="1100"/>
                    </a:p>
                    <a:p>
                      <a:pPr>
                        <a:lnSpc>
                          <a:spcPts val="1299"/>
                        </a:lnSpc>
                      </a:pPr>
                      <a:r>
                        <a:rPr lang="en-US" sz="1299">
                          <a:solidFill>
                            <a:srgbClr val="FFFFFF"/>
                          </a:solidFill>
                          <a:latin typeface="IBM Plex Sans"/>
                        </a:rPr>
                        <a:t>Overall, the feature pct has </a:t>
                      </a:r>
                      <a:r>
                        <a:rPr lang="en-US" sz="1299" u="sng">
                          <a:solidFill>
                            <a:srgbClr val="FFFFFF"/>
                          </a:solidFill>
                          <a:latin typeface="IBM Plex Sans"/>
                        </a:rPr>
                        <a:t>slightly decreased </a:t>
                      </a:r>
                      <a:r>
                        <a:rPr lang="en-US" sz="1299">
                          <a:solidFill>
                            <a:srgbClr val="FFFFFF"/>
                          </a:solidFill>
                          <a:latin typeface="IBM Plex Sans"/>
                        </a:rPr>
                        <a:t>from 1.6% to 1.64% to 1.42 % (Feb 2023 to Apr 2023) with UAC of Y1 to Y2 to Y3</a:t>
                      </a:r>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LINK</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13518">
                <a:tc>
                  <a:txBody>
                    <a:bodyPr/>
                    <a:lstStyle/>
                    <a:p>
                      <a:pPr algn="l">
                        <a:lnSpc>
                          <a:spcPts val="1299"/>
                        </a:lnSpc>
                        <a:defRPr/>
                      </a:pPr>
                      <a:r>
                        <a:rPr lang="en-US" sz="1299">
                          <a:solidFill>
                            <a:srgbClr val="FFFFFF"/>
                          </a:solidFill>
                          <a:latin typeface="IBM Plex Sans Bold"/>
                        </a:rPr>
                        <a:t>M2</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3.02</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X</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Y</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1299"/>
                        </a:lnSpc>
                        <a:defRPr/>
                      </a:pPr>
                      <a:r>
                        <a:rPr lang="en-US" sz="1299">
                          <a:solidFill>
                            <a:srgbClr val="FFFFFF"/>
                          </a:solidFill>
                          <a:latin typeface="IBM Plex Sans"/>
                        </a:rPr>
                        <a:t>LINK</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9"/>
          <p:cNvSpPr txBox="1"/>
          <p:nvPr/>
        </p:nvSpPr>
        <p:spPr>
          <a:xfrm>
            <a:off x="3423214" y="7104877"/>
            <a:ext cx="4960835" cy="1647187"/>
          </a:xfrm>
          <a:prstGeom prst="rect">
            <a:avLst/>
          </a:prstGeom>
        </p:spPr>
        <p:txBody>
          <a:bodyPr lIns="0" tIns="0" rIns="0" bIns="0" rtlCol="0" anchor="t">
            <a:spAutoFit/>
          </a:bodyPr>
          <a:lstStyle/>
          <a:p>
            <a:pPr algn="just">
              <a:lnSpc>
                <a:spcPts val="2660"/>
              </a:lnSpc>
              <a:spcBef>
                <a:spcPct val="0"/>
              </a:spcBef>
            </a:pPr>
            <a:r>
              <a:rPr lang="en-US" sz="1900">
                <a:solidFill>
                  <a:srgbClr val="000000"/>
                </a:solidFill>
                <a:latin typeface="IBM Plex Sans Italics"/>
              </a:rPr>
              <a:t>Similarly, we approached feature based summaries for each month with similar templates, focusing on the specific type of feature, version, organization, or other specific type of a variable. </a:t>
            </a:r>
          </a:p>
        </p:txBody>
      </p:sp>
      <p:sp>
        <p:nvSpPr>
          <p:cNvPr id="10" name="TextBox 10"/>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7AC80B"/>
                </a:solidFill>
                <a:latin typeface="HK Grotesk Medium"/>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Freeform 2"/>
          <p:cNvSpPr/>
          <p:nvPr/>
        </p:nvSpPr>
        <p:spPr>
          <a:xfrm>
            <a:off x="729504" y="1008150"/>
            <a:ext cx="8414496" cy="8250150"/>
          </a:xfrm>
          <a:custGeom>
            <a:avLst/>
            <a:gdLst/>
            <a:ahLst/>
            <a:cxnLst/>
            <a:rect l="l" t="t" r="r" b="b"/>
            <a:pathLst>
              <a:path w="8414496" h="8250150">
                <a:moveTo>
                  <a:pt x="0" y="0"/>
                </a:moveTo>
                <a:lnTo>
                  <a:pt x="8414496" y="0"/>
                </a:lnTo>
                <a:lnTo>
                  <a:pt x="8414496" y="8250150"/>
                </a:lnTo>
                <a:lnTo>
                  <a:pt x="0" y="8250150"/>
                </a:lnTo>
                <a:lnTo>
                  <a:pt x="0" y="0"/>
                </a:lnTo>
                <a:close/>
              </a:path>
            </a:pathLst>
          </a:custGeom>
          <a:blipFill>
            <a:blip r:embed="rId2"/>
            <a:stretch>
              <a:fillRect/>
            </a:stretch>
          </a:blipFill>
        </p:spPr>
      </p:sp>
      <p:sp>
        <p:nvSpPr>
          <p:cNvPr id="3" name="TextBox 3"/>
          <p:cNvSpPr txBox="1"/>
          <p:nvPr/>
        </p:nvSpPr>
        <p:spPr>
          <a:xfrm>
            <a:off x="9642757" y="2468296"/>
            <a:ext cx="8115300" cy="1810382"/>
          </a:xfrm>
          <a:prstGeom prst="rect">
            <a:avLst/>
          </a:prstGeom>
        </p:spPr>
        <p:txBody>
          <a:bodyPr lIns="0" tIns="0" rIns="0" bIns="0" rtlCol="0" anchor="t">
            <a:spAutoFit/>
          </a:bodyPr>
          <a:lstStyle/>
          <a:p>
            <a:pPr algn="just">
              <a:lnSpc>
                <a:spcPts val="3640"/>
              </a:lnSpc>
              <a:spcBef>
                <a:spcPct val="0"/>
              </a:spcBef>
            </a:pPr>
            <a:r>
              <a:rPr lang="en-US" sz="2600">
                <a:solidFill>
                  <a:srgbClr val="7AC80B"/>
                </a:solidFill>
                <a:latin typeface="IBM Plex Sans Bold"/>
              </a:rPr>
              <a:t>Data Exploration</a:t>
            </a:r>
            <a:r>
              <a:rPr lang="en-US" sz="2600">
                <a:solidFill>
                  <a:srgbClr val="F1F1F1"/>
                </a:solidFill>
                <a:latin typeface="IBM Plex Sans"/>
              </a:rPr>
              <a:t> for all entity event types for event_name low memory, understanding the trends and distributions and identifying key orgs, versions and models affected by low memory events</a:t>
            </a:r>
          </a:p>
        </p:txBody>
      </p:sp>
      <p:sp>
        <p:nvSpPr>
          <p:cNvPr id="4" name="TextBox 4"/>
          <p:cNvSpPr txBox="1"/>
          <p:nvPr/>
        </p:nvSpPr>
        <p:spPr>
          <a:xfrm>
            <a:off x="9642757" y="4804142"/>
            <a:ext cx="8115300" cy="1810382"/>
          </a:xfrm>
          <a:prstGeom prst="rect">
            <a:avLst/>
          </a:prstGeom>
        </p:spPr>
        <p:txBody>
          <a:bodyPr lIns="0" tIns="0" rIns="0" bIns="0" rtlCol="0" anchor="t">
            <a:spAutoFit/>
          </a:bodyPr>
          <a:lstStyle/>
          <a:p>
            <a:pPr algn="just">
              <a:lnSpc>
                <a:spcPts val="3640"/>
              </a:lnSpc>
              <a:spcBef>
                <a:spcPct val="0"/>
              </a:spcBef>
            </a:pPr>
            <a:r>
              <a:rPr lang="en-US" sz="2600">
                <a:solidFill>
                  <a:srgbClr val="7AC80B"/>
                </a:solidFill>
                <a:latin typeface="IBM Plex Sans Bold"/>
              </a:rPr>
              <a:t>Anomaly Detection</a:t>
            </a:r>
            <a:r>
              <a:rPr lang="en-US" sz="2600">
                <a:solidFill>
                  <a:srgbClr val="F1F1F1"/>
                </a:solidFill>
                <a:latin typeface="IBM Plex Sans"/>
              </a:rPr>
              <a:t>, which is run on the data to identify any event record for a day, org, version and models that is spiked compared to the usual trend of low memory events.</a:t>
            </a:r>
          </a:p>
        </p:txBody>
      </p:sp>
      <p:sp>
        <p:nvSpPr>
          <p:cNvPr id="5" name="TextBox 5"/>
          <p:cNvSpPr txBox="1"/>
          <p:nvPr/>
        </p:nvSpPr>
        <p:spPr>
          <a:xfrm>
            <a:off x="9642757" y="7138399"/>
            <a:ext cx="8115300" cy="1810382"/>
          </a:xfrm>
          <a:prstGeom prst="rect">
            <a:avLst/>
          </a:prstGeom>
        </p:spPr>
        <p:txBody>
          <a:bodyPr lIns="0" tIns="0" rIns="0" bIns="0" rtlCol="0" anchor="t">
            <a:spAutoFit/>
          </a:bodyPr>
          <a:lstStyle/>
          <a:p>
            <a:pPr algn="just">
              <a:lnSpc>
                <a:spcPts val="3640"/>
              </a:lnSpc>
              <a:spcBef>
                <a:spcPct val="0"/>
              </a:spcBef>
            </a:pPr>
            <a:r>
              <a:rPr lang="en-US" sz="2600">
                <a:solidFill>
                  <a:srgbClr val="7AC80B"/>
                </a:solidFill>
                <a:latin typeface="IBM Plex Sans Bold"/>
              </a:rPr>
              <a:t>Correlation</a:t>
            </a:r>
            <a:r>
              <a:rPr lang="en-US" sz="2600">
                <a:solidFill>
                  <a:srgbClr val="F1F1F1"/>
                </a:solidFill>
                <a:latin typeface="IBM Plex Sans"/>
              </a:rPr>
              <a:t> used to identify relation between low memory events with any org, version, model, and also to relate the anomalous records for a day with specific orgs, sites, versions or models. </a:t>
            </a:r>
          </a:p>
        </p:txBody>
      </p:sp>
      <p:sp>
        <p:nvSpPr>
          <p:cNvPr id="6" name="TextBox 6"/>
          <p:cNvSpPr txBox="1"/>
          <p:nvPr/>
        </p:nvSpPr>
        <p:spPr>
          <a:xfrm>
            <a:off x="9642757" y="941121"/>
            <a:ext cx="8115300" cy="1003300"/>
          </a:xfrm>
          <a:prstGeom prst="rect">
            <a:avLst/>
          </a:prstGeom>
        </p:spPr>
        <p:txBody>
          <a:bodyPr lIns="0" tIns="0" rIns="0" bIns="0" rtlCol="0" anchor="t">
            <a:spAutoFit/>
          </a:bodyPr>
          <a:lstStyle/>
          <a:p>
            <a:pPr algn="just">
              <a:lnSpc>
                <a:spcPts val="7699"/>
              </a:lnSpc>
            </a:pPr>
            <a:r>
              <a:rPr lang="en-US" sz="6999">
                <a:solidFill>
                  <a:srgbClr val="F1F1F1"/>
                </a:solidFill>
                <a:latin typeface="Paalalabas Wide"/>
              </a:rPr>
              <a:t>DATA ANALYSIS</a:t>
            </a:r>
          </a:p>
        </p:txBody>
      </p:sp>
      <p:sp>
        <p:nvSpPr>
          <p:cNvPr id="7" name="TextBox 7"/>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FFFFFF"/>
                </a:solidFill>
                <a:latin typeface="HK Grotesk Medium"/>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769460220"/>
              </p:ext>
            </p:extLst>
          </p:nvPr>
        </p:nvGraphicFramePr>
        <p:xfrm>
          <a:off x="182955" y="5883094"/>
          <a:ext cx="17922088" cy="4194748"/>
        </p:xfrm>
        <a:graphic>
          <a:graphicData uri="http://schemas.openxmlformats.org/drawingml/2006/table">
            <a:tbl>
              <a:tblPr/>
              <a:tblGrid>
                <a:gridCol w="2240261">
                  <a:extLst>
                    <a:ext uri="{9D8B030D-6E8A-4147-A177-3AD203B41FA5}">
                      <a16:colId xmlns:a16="http://schemas.microsoft.com/office/drawing/2014/main" val="20000"/>
                    </a:ext>
                  </a:extLst>
                </a:gridCol>
                <a:gridCol w="2240261">
                  <a:extLst>
                    <a:ext uri="{9D8B030D-6E8A-4147-A177-3AD203B41FA5}">
                      <a16:colId xmlns:a16="http://schemas.microsoft.com/office/drawing/2014/main" val="20001"/>
                    </a:ext>
                  </a:extLst>
                </a:gridCol>
                <a:gridCol w="2240261">
                  <a:extLst>
                    <a:ext uri="{9D8B030D-6E8A-4147-A177-3AD203B41FA5}">
                      <a16:colId xmlns:a16="http://schemas.microsoft.com/office/drawing/2014/main" val="20002"/>
                    </a:ext>
                  </a:extLst>
                </a:gridCol>
                <a:gridCol w="2240261">
                  <a:extLst>
                    <a:ext uri="{9D8B030D-6E8A-4147-A177-3AD203B41FA5}">
                      <a16:colId xmlns:a16="http://schemas.microsoft.com/office/drawing/2014/main" val="20003"/>
                    </a:ext>
                  </a:extLst>
                </a:gridCol>
                <a:gridCol w="2240261">
                  <a:extLst>
                    <a:ext uri="{9D8B030D-6E8A-4147-A177-3AD203B41FA5}">
                      <a16:colId xmlns:a16="http://schemas.microsoft.com/office/drawing/2014/main" val="20004"/>
                    </a:ext>
                  </a:extLst>
                </a:gridCol>
                <a:gridCol w="2240261">
                  <a:extLst>
                    <a:ext uri="{9D8B030D-6E8A-4147-A177-3AD203B41FA5}">
                      <a16:colId xmlns:a16="http://schemas.microsoft.com/office/drawing/2014/main" val="20005"/>
                    </a:ext>
                  </a:extLst>
                </a:gridCol>
                <a:gridCol w="2240261">
                  <a:extLst>
                    <a:ext uri="{9D8B030D-6E8A-4147-A177-3AD203B41FA5}">
                      <a16:colId xmlns:a16="http://schemas.microsoft.com/office/drawing/2014/main" val="20006"/>
                    </a:ext>
                  </a:extLst>
                </a:gridCol>
                <a:gridCol w="2240261">
                  <a:extLst>
                    <a:ext uri="{9D8B030D-6E8A-4147-A177-3AD203B41FA5}">
                      <a16:colId xmlns:a16="http://schemas.microsoft.com/office/drawing/2014/main" val="20007"/>
                    </a:ext>
                  </a:extLst>
                </a:gridCol>
              </a:tblGrid>
              <a:tr h="1391619">
                <a:tc>
                  <a:txBody>
                    <a:bodyPr/>
                    <a:lstStyle/>
                    <a:p>
                      <a:pPr algn="ctr">
                        <a:lnSpc>
                          <a:spcPts val="3499"/>
                        </a:lnSpc>
                        <a:defRPr/>
                      </a:pPr>
                      <a:r>
                        <a:rPr lang="en-US" sz="2499" dirty="0">
                          <a:solidFill>
                            <a:srgbClr val="191824"/>
                          </a:solidFill>
                          <a:latin typeface="TT Supermolot Condensed Bold"/>
                        </a:rPr>
                        <a:t>Event</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dirty="0">
                          <a:solidFill>
                            <a:srgbClr val="191824"/>
                          </a:solidFill>
                          <a:latin typeface="TT Supermolot Condensed Bold"/>
                        </a:rPr>
                        <a:t>Unique APs</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dirty="0">
                          <a:solidFill>
                            <a:srgbClr val="191824"/>
                          </a:solidFill>
                          <a:latin typeface="TT Supermolot Condensed Bold"/>
                        </a:rPr>
                        <a:t>Pct</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a:solidFill>
                            <a:srgbClr val="191824"/>
                          </a:solidFill>
                          <a:latin typeface="TT Supermolot Condensed Bold"/>
                        </a:rPr>
                        <a:t>Org Count</a:t>
                      </a:r>
                      <a:endParaRPr lang="en-US" sz="110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dirty="0">
                          <a:solidFill>
                            <a:srgbClr val="191824"/>
                          </a:solidFill>
                          <a:latin typeface="TT Supermolot Condensed Bold"/>
                        </a:rPr>
                        <a:t>Version Count</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dirty="0">
                          <a:solidFill>
                            <a:srgbClr val="191824"/>
                          </a:solidFill>
                          <a:latin typeface="TT Supermolot Condensed Bold"/>
                        </a:rPr>
                        <a:t>Org: Unique AP</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dirty="0">
                          <a:solidFill>
                            <a:srgbClr val="191824"/>
                          </a:solidFill>
                          <a:latin typeface="TT Supermolot Condensed Bold"/>
                        </a:rPr>
                        <a:t>Version : Unique AP</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dirty="0">
                          <a:solidFill>
                            <a:srgbClr val="191824"/>
                          </a:solidFill>
                          <a:latin typeface="TT Supermolot Condensed Bold"/>
                        </a:rPr>
                        <a:t>...</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extLst>
                  <a:ext uri="{0D108BD9-81ED-4DB2-BD59-A6C34878D82A}">
                    <a16:rowId xmlns:a16="http://schemas.microsoft.com/office/drawing/2014/main" val="10000"/>
                  </a:ext>
                </a:extLst>
              </a:tr>
              <a:tr h="1596503">
                <a:tc>
                  <a:txBody>
                    <a:bodyPr/>
                    <a:lstStyle/>
                    <a:p>
                      <a:pPr algn="ctr">
                        <a:lnSpc>
                          <a:spcPts val="3499"/>
                        </a:lnSpc>
                        <a:defRPr/>
                      </a:pPr>
                      <a:r>
                        <a:rPr lang="en-US" sz="2499" dirty="0">
                          <a:solidFill>
                            <a:srgbClr val="191824"/>
                          </a:solidFill>
                          <a:latin typeface="TT Supermolot Condensed Bold"/>
                        </a:rPr>
                        <a:t>User Low Memory</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a:solidFill>
                            <a:srgbClr val="191824"/>
                          </a:solidFill>
                          <a:latin typeface="TT Supermolot Condensed"/>
                        </a:rPr>
                        <a:t>456</a:t>
                      </a:r>
                      <a:endParaRPr lang="en-US" sz="110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1.60</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155</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46</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Org1: 160</a:t>
                      </a:r>
                      <a:endParaRPr lang="en-US" sz="1100" dirty="0"/>
                    </a:p>
                    <a:p>
                      <a:pPr algn="ctr">
                        <a:lnSpc>
                          <a:spcPts val="3499"/>
                        </a:lnSpc>
                      </a:pPr>
                      <a:r>
                        <a:rPr lang="en-US" sz="2499" dirty="0">
                          <a:solidFill>
                            <a:srgbClr val="191824"/>
                          </a:solidFill>
                          <a:latin typeface="TT Supermolot Condensed"/>
                        </a:rPr>
                        <a:t>Org2: 128</a:t>
                      </a:r>
                    </a:p>
                    <a:p>
                      <a:pPr algn="ctr">
                        <a:lnSpc>
                          <a:spcPts val="3499"/>
                        </a:lnSpc>
                      </a:pPr>
                      <a:r>
                        <a:rPr lang="en-US" sz="2499" dirty="0">
                          <a:solidFill>
                            <a:srgbClr val="191824"/>
                          </a:solidFill>
                          <a:latin typeface="TT Supermolot Condensed"/>
                        </a:rPr>
                        <a:t>Org3: 103</a:t>
                      </a:r>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Ver1: 306</a:t>
                      </a:r>
                      <a:endParaRPr lang="en-US" sz="1100" dirty="0"/>
                    </a:p>
                    <a:p>
                      <a:pPr algn="ctr">
                        <a:lnSpc>
                          <a:spcPts val="3499"/>
                        </a:lnSpc>
                      </a:pPr>
                      <a:r>
                        <a:rPr lang="en-US" sz="2499" dirty="0">
                          <a:solidFill>
                            <a:srgbClr val="191824"/>
                          </a:solidFill>
                          <a:latin typeface="TT Supermolot Condensed"/>
                        </a:rPr>
                        <a:t>Ver2: 198</a:t>
                      </a:r>
                    </a:p>
                    <a:p>
                      <a:pPr algn="ctr">
                        <a:lnSpc>
                          <a:spcPts val="3499"/>
                        </a:lnSpc>
                      </a:pPr>
                      <a:r>
                        <a:rPr lang="en-US" sz="2499" dirty="0">
                          <a:solidFill>
                            <a:srgbClr val="191824"/>
                          </a:solidFill>
                          <a:latin typeface="TT Supermolot Condensed"/>
                        </a:rPr>
                        <a:t>Ver3: 157</a:t>
                      </a:r>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206626">
                <a:tc>
                  <a:txBody>
                    <a:bodyPr/>
                    <a:lstStyle/>
                    <a:p>
                      <a:pPr algn="ctr">
                        <a:lnSpc>
                          <a:spcPts val="3499"/>
                        </a:lnSpc>
                        <a:defRPr/>
                      </a:pPr>
                      <a:r>
                        <a:rPr lang="en-US" sz="2499" dirty="0">
                          <a:solidFill>
                            <a:srgbClr val="191824"/>
                          </a:solidFill>
                          <a:latin typeface="TT Supermolot Condensed Bold"/>
                        </a:rPr>
                        <a:t>Kernel Low Memory</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B200"/>
                    </a:solidFill>
                  </a:tcPr>
                </a:tc>
                <a:tc>
                  <a:txBody>
                    <a:bodyPr/>
                    <a:lstStyle/>
                    <a:p>
                      <a:pPr algn="ctr">
                        <a:lnSpc>
                          <a:spcPts val="3499"/>
                        </a:lnSpc>
                        <a:defRPr/>
                      </a:pPr>
                      <a:r>
                        <a:rPr lang="en-US" sz="2499">
                          <a:solidFill>
                            <a:srgbClr val="191824"/>
                          </a:solidFill>
                          <a:latin typeface="TT Supermolot Condensed"/>
                        </a:rPr>
                        <a:t>123</a:t>
                      </a:r>
                      <a:endParaRPr lang="en-US" sz="110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a:solidFill>
                            <a:srgbClr val="191824"/>
                          </a:solidFill>
                          <a:latin typeface="TT Supermolot Condensed"/>
                        </a:rPr>
                        <a:t>0.24</a:t>
                      </a:r>
                      <a:endParaRPr lang="en-US" sz="110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284</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a:solidFill>
                            <a:srgbClr val="191824"/>
                          </a:solidFill>
                          <a:latin typeface="TT Supermolot Condensed"/>
                        </a:rPr>
                        <a:t>14</a:t>
                      </a:r>
                      <a:endParaRPr lang="en-US" sz="110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a:solidFill>
                            <a:srgbClr val="191824"/>
                          </a:solidFill>
                          <a:latin typeface="TT Supermolot Condensed"/>
                        </a:rPr>
                        <a:t>...</a:t>
                      </a:r>
                      <a:endParaRPr lang="en-US" sz="110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lnSpc>
                          <a:spcPts val="3499"/>
                        </a:lnSpc>
                        <a:defRPr/>
                      </a:pPr>
                      <a:r>
                        <a:rPr lang="en-US" sz="2499" dirty="0">
                          <a:solidFill>
                            <a:srgbClr val="191824"/>
                          </a:solidFill>
                          <a:latin typeface="TT Supermolot Condensed"/>
                        </a:rPr>
                        <a:t>...</a:t>
                      </a:r>
                      <a:endParaRPr lang="en-US" sz="1100" dirty="0"/>
                    </a:p>
                  </a:txBody>
                  <a:tcPr marL="85725" marR="85725" marT="85725" marB="8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bl>
          </a:graphicData>
        </a:graphic>
      </p:graphicFrame>
      <p:sp>
        <p:nvSpPr>
          <p:cNvPr id="3" name="TextBox 3"/>
          <p:cNvSpPr txBox="1"/>
          <p:nvPr/>
        </p:nvSpPr>
        <p:spPr>
          <a:xfrm>
            <a:off x="598452" y="1871663"/>
            <a:ext cx="5982557" cy="2946400"/>
          </a:xfrm>
          <a:prstGeom prst="rect">
            <a:avLst/>
          </a:prstGeom>
        </p:spPr>
        <p:txBody>
          <a:bodyPr lIns="0" tIns="0" rIns="0" bIns="0" rtlCol="0" anchor="t">
            <a:spAutoFit/>
          </a:bodyPr>
          <a:lstStyle/>
          <a:p>
            <a:pPr algn="r">
              <a:lnSpc>
                <a:spcPts val="7699"/>
              </a:lnSpc>
            </a:pPr>
            <a:r>
              <a:rPr lang="en-US" sz="6999" dirty="0">
                <a:solidFill>
                  <a:srgbClr val="F1F1F1"/>
                </a:solidFill>
                <a:latin typeface="Paalalabas Wide"/>
              </a:rPr>
              <a:t>LOW MEMORY EVENTS: DATA ANALYSIS</a:t>
            </a:r>
          </a:p>
        </p:txBody>
      </p:sp>
      <p:sp>
        <p:nvSpPr>
          <p:cNvPr id="4" name="TextBox 4"/>
          <p:cNvSpPr txBox="1"/>
          <p:nvPr/>
        </p:nvSpPr>
        <p:spPr>
          <a:xfrm>
            <a:off x="6934200" y="1460500"/>
            <a:ext cx="10721019" cy="3683000"/>
          </a:xfrm>
          <a:prstGeom prst="rect">
            <a:avLst/>
          </a:prstGeom>
        </p:spPr>
        <p:txBody>
          <a:bodyPr lIns="0" tIns="0" rIns="0" bIns="0" rtlCol="0" anchor="t">
            <a:spAutoFit/>
          </a:bodyPr>
          <a:lstStyle/>
          <a:p>
            <a:pPr>
              <a:lnSpc>
                <a:spcPts val="3249"/>
              </a:lnSpc>
            </a:pPr>
            <a:r>
              <a:rPr lang="en-US" sz="2499" dirty="0">
                <a:solidFill>
                  <a:srgbClr val="F1F1F1"/>
                </a:solidFill>
                <a:latin typeface="IBM Plex Sans Bold"/>
              </a:rPr>
              <a:t>Occurrence, Duration and Severity Values:</a:t>
            </a:r>
            <a:r>
              <a:rPr lang="en-US" sz="2499" dirty="0">
                <a:solidFill>
                  <a:srgbClr val="F1F1F1"/>
                </a:solidFill>
                <a:latin typeface="IBM Plex Sans"/>
              </a:rPr>
              <a:t> Went through the data and noted observations based on the trend of severity, occurrence and duration. Filtered events with severity &gt; 60 as they were noise. Grouped occurrence and duration into buckets to simplify analysis.</a:t>
            </a:r>
          </a:p>
          <a:p>
            <a:pPr>
              <a:lnSpc>
                <a:spcPts val="3249"/>
              </a:lnSpc>
            </a:pPr>
            <a:endParaRPr lang="en-US" sz="2499" dirty="0">
              <a:solidFill>
                <a:srgbClr val="F1F1F1"/>
              </a:solidFill>
              <a:latin typeface="IBM Plex Sans"/>
            </a:endParaRPr>
          </a:p>
          <a:p>
            <a:pPr>
              <a:lnSpc>
                <a:spcPts val="3249"/>
              </a:lnSpc>
            </a:pPr>
            <a:r>
              <a:rPr lang="en-US" sz="2499" dirty="0">
                <a:solidFill>
                  <a:srgbClr val="F1F1F1"/>
                </a:solidFill>
                <a:latin typeface="IBM Plex Sans Bold"/>
              </a:rPr>
              <a:t>Various Distributions Explored:</a:t>
            </a:r>
            <a:r>
              <a:rPr lang="en-US" sz="2499" dirty="0">
                <a:solidFill>
                  <a:srgbClr val="F1F1F1"/>
                </a:solidFill>
                <a:latin typeface="IBM Plex Sans"/>
              </a:rPr>
              <a:t> For the excel report with multiple sheets, conducted multiple cross-sections and analysis of data, such as by day, by version, by model , by org, by duration and by occurrence for a more in-depth clear analysis of the event</a:t>
            </a:r>
          </a:p>
        </p:txBody>
      </p:sp>
      <p:sp>
        <p:nvSpPr>
          <p:cNvPr id="5" name="TextBox 5"/>
          <p:cNvSpPr txBox="1"/>
          <p:nvPr/>
        </p:nvSpPr>
        <p:spPr>
          <a:xfrm>
            <a:off x="182955" y="5521779"/>
            <a:ext cx="17922089" cy="361315"/>
          </a:xfrm>
          <a:prstGeom prst="rect">
            <a:avLst/>
          </a:prstGeom>
        </p:spPr>
        <p:txBody>
          <a:bodyPr lIns="0" tIns="0" rIns="0" bIns="0" rtlCol="0" anchor="t">
            <a:spAutoFit/>
          </a:bodyPr>
          <a:lstStyle/>
          <a:p>
            <a:pPr algn="ctr">
              <a:lnSpc>
                <a:spcPts val="2990"/>
              </a:lnSpc>
            </a:pPr>
            <a:r>
              <a:rPr lang="en-US" sz="2300">
                <a:solidFill>
                  <a:srgbClr val="7AC80B"/>
                </a:solidFill>
                <a:latin typeface="IBM Plex Sans Bold"/>
              </a:rPr>
              <a:t>Example output of the overview table from the results report:</a:t>
            </a:r>
          </a:p>
        </p:txBody>
      </p:sp>
      <p:sp>
        <p:nvSpPr>
          <p:cNvPr id="6" name="TextBox 6"/>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7AC80B"/>
                </a:solidFill>
                <a:latin typeface="HK Grotesk Medium"/>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Freeform 2"/>
          <p:cNvSpPr/>
          <p:nvPr/>
        </p:nvSpPr>
        <p:spPr>
          <a:xfrm>
            <a:off x="15536311" y="7444151"/>
            <a:ext cx="2751690" cy="2842849"/>
          </a:xfrm>
          <a:custGeom>
            <a:avLst/>
            <a:gdLst/>
            <a:ahLst/>
            <a:cxnLst/>
            <a:rect l="l" t="t" r="r" b="b"/>
            <a:pathLst>
              <a:path w="5503381" h="4906629">
                <a:moveTo>
                  <a:pt x="0" y="0"/>
                </a:moveTo>
                <a:lnTo>
                  <a:pt x="5503380" y="0"/>
                </a:lnTo>
                <a:lnTo>
                  <a:pt x="5503380" y="4906629"/>
                </a:lnTo>
                <a:lnTo>
                  <a:pt x="0" y="4906629"/>
                </a:lnTo>
                <a:lnTo>
                  <a:pt x="0" y="0"/>
                </a:lnTo>
                <a:close/>
              </a:path>
            </a:pathLst>
          </a:custGeom>
          <a:blipFill>
            <a:blip r:embed="rId3">
              <a:extLst>
                <a:ext uri="{96DAC541-7B7A-43D3-8B79-37D633B846F1}">
                  <asvg:svgBlip xmlns:asvg="http://schemas.microsoft.com/office/drawing/2016/SVG/main" r:embed="rId4"/>
                </a:ext>
              </a:extLst>
            </a:blip>
            <a:stretch>
              <a:fillRect r="-100000" b="-72595"/>
            </a:stretch>
          </a:blipFill>
        </p:spPr>
      </p:sp>
      <p:sp>
        <p:nvSpPr>
          <p:cNvPr id="3" name="TextBox 3"/>
          <p:cNvSpPr txBox="1"/>
          <p:nvPr/>
        </p:nvSpPr>
        <p:spPr>
          <a:xfrm>
            <a:off x="1028700" y="556260"/>
            <a:ext cx="12573897" cy="963930"/>
          </a:xfrm>
          <a:prstGeom prst="rect">
            <a:avLst/>
          </a:prstGeom>
        </p:spPr>
        <p:txBody>
          <a:bodyPr lIns="0" tIns="0" rIns="0" bIns="0" rtlCol="0" anchor="t">
            <a:spAutoFit/>
          </a:bodyPr>
          <a:lstStyle/>
          <a:p>
            <a:pPr marL="0" lvl="1" indent="0" algn="l">
              <a:lnSpc>
                <a:spcPts val="7409"/>
              </a:lnSpc>
            </a:pPr>
            <a:r>
              <a:rPr lang="en-US" sz="6499">
                <a:solidFill>
                  <a:srgbClr val="7AC80B"/>
                </a:solidFill>
                <a:latin typeface="Paalalabas Wide"/>
              </a:rPr>
              <a:t>anomaly detection Model</a:t>
            </a:r>
          </a:p>
        </p:txBody>
      </p:sp>
      <p:sp>
        <p:nvSpPr>
          <p:cNvPr id="4" name="TextBox 4"/>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76B200"/>
                </a:solidFill>
                <a:latin typeface="HK Grotesk Medium"/>
              </a:rPr>
              <a:t>17</a:t>
            </a:r>
          </a:p>
        </p:txBody>
      </p:sp>
      <p:grpSp>
        <p:nvGrpSpPr>
          <p:cNvPr id="5" name="Group 5"/>
          <p:cNvGrpSpPr/>
          <p:nvPr/>
        </p:nvGrpSpPr>
        <p:grpSpPr>
          <a:xfrm>
            <a:off x="1028700" y="1752943"/>
            <a:ext cx="15593747" cy="7739802"/>
            <a:chOff x="0" y="0"/>
            <a:chExt cx="20791663" cy="10319736"/>
          </a:xfrm>
        </p:grpSpPr>
        <p:sp>
          <p:nvSpPr>
            <p:cNvPr id="6" name="TextBox 6"/>
            <p:cNvSpPr txBox="1"/>
            <p:nvPr/>
          </p:nvSpPr>
          <p:spPr>
            <a:xfrm>
              <a:off x="0" y="-47625"/>
              <a:ext cx="20791663" cy="8047742"/>
            </a:xfrm>
            <a:prstGeom prst="rect">
              <a:avLst/>
            </a:prstGeom>
          </p:spPr>
          <p:txBody>
            <a:bodyPr lIns="0" tIns="0" rIns="0" bIns="0" rtlCol="0" anchor="t">
              <a:spAutoFit/>
            </a:bodyPr>
            <a:lstStyle/>
            <a:p>
              <a:pPr algn="just">
                <a:lnSpc>
                  <a:spcPts val="3711"/>
                </a:lnSpc>
                <a:spcBef>
                  <a:spcPct val="0"/>
                </a:spcBef>
              </a:pPr>
              <a:r>
                <a:rPr lang="en-US" sz="2651">
                  <a:solidFill>
                    <a:srgbClr val="FFFFFF"/>
                  </a:solidFill>
                  <a:latin typeface="IBM Plex Sans"/>
                </a:rPr>
                <a:t>The LSTM autoencoder model used in this project is a neural network architecture that combines the Long Short-Term Memory (LSTM) layers with an autoencoder framework. The purpose of this model is to learn the underlying patterns and representations in the input data by encoding it into a lower-dimensional latent space and then reconstructing the original input from this latent representation.</a:t>
              </a:r>
            </a:p>
            <a:p>
              <a:pPr algn="just">
                <a:lnSpc>
                  <a:spcPts val="3711"/>
                </a:lnSpc>
                <a:spcBef>
                  <a:spcPct val="0"/>
                </a:spcBef>
              </a:pPr>
              <a:endParaRPr lang="en-US" sz="2651">
                <a:solidFill>
                  <a:srgbClr val="FFFFFF"/>
                </a:solidFill>
                <a:latin typeface="IBM Plex Sans"/>
              </a:endParaRPr>
            </a:p>
            <a:p>
              <a:pPr algn="just">
                <a:lnSpc>
                  <a:spcPts val="3711"/>
                </a:lnSpc>
                <a:spcBef>
                  <a:spcPct val="0"/>
                </a:spcBef>
              </a:pPr>
              <a:r>
                <a:rPr lang="en-US" sz="2651">
                  <a:solidFill>
                    <a:srgbClr val="FFFFFF"/>
                  </a:solidFill>
                  <a:latin typeface="IBM Plex Sans"/>
                </a:rPr>
                <a:t>The Autoencoder takes an input sequence with dimensions, passes it through LSTM layers to encode it into a compressed representation, and then decodes it back to reconstruct the original input sequence.</a:t>
              </a:r>
            </a:p>
            <a:p>
              <a:pPr algn="just">
                <a:lnSpc>
                  <a:spcPts val="3711"/>
                </a:lnSpc>
                <a:spcBef>
                  <a:spcPct val="0"/>
                </a:spcBef>
              </a:pPr>
              <a:endParaRPr lang="en-US" sz="2651">
                <a:solidFill>
                  <a:srgbClr val="FFFFFF"/>
                </a:solidFill>
                <a:latin typeface="IBM Plex Sans"/>
              </a:endParaRPr>
            </a:p>
            <a:p>
              <a:pPr algn="just">
                <a:lnSpc>
                  <a:spcPts val="3711"/>
                </a:lnSpc>
                <a:spcBef>
                  <a:spcPct val="0"/>
                </a:spcBef>
              </a:pPr>
              <a:r>
                <a:rPr lang="en-US" sz="2651">
                  <a:solidFill>
                    <a:srgbClr val="FFFFFF"/>
                  </a:solidFill>
                  <a:latin typeface="IBM Plex Sans"/>
                </a:rPr>
                <a:t>LSTM autoencoders are effective because they can learn to reconstruct normal patterns in sequential data. During the training phase, the autoencoder learns to reconstruct the input sequence, capturing the temporal dependencies and patterns in the data. However, when presented with anomalous data, which differs significantly from the learned normal patterns, the reconstruction error is typically higher. This difference in reconstruction error can be used to identify anomalies.</a:t>
              </a:r>
            </a:p>
          </p:txBody>
        </p:sp>
        <p:sp>
          <p:nvSpPr>
            <p:cNvPr id="7" name="TextBox 7"/>
            <p:cNvSpPr txBox="1"/>
            <p:nvPr/>
          </p:nvSpPr>
          <p:spPr>
            <a:xfrm>
              <a:off x="0" y="8494994"/>
              <a:ext cx="18612724" cy="1824742"/>
            </a:xfrm>
            <a:prstGeom prst="rect">
              <a:avLst/>
            </a:prstGeom>
          </p:spPr>
          <p:txBody>
            <a:bodyPr lIns="0" tIns="0" rIns="0" bIns="0" rtlCol="0" anchor="t">
              <a:spAutoFit/>
            </a:bodyPr>
            <a:lstStyle/>
            <a:p>
              <a:pPr algn="just">
                <a:lnSpc>
                  <a:spcPts val="3711"/>
                </a:lnSpc>
                <a:spcBef>
                  <a:spcPct val="0"/>
                </a:spcBef>
              </a:pPr>
              <a:r>
                <a:rPr lang="en-US" sz="2651">
                  <a:solidFill>
                    <a:srgbClr val="FFFFFF"/>
                  </a:solidFill>
                  <a:latin typeface="IBM Plex Sans"/>
                </a:rPr>
                <a:t>We used an unsupervised anomaly detection approach, as it does not require labeled training data, making it more applicable in real-world scenarios where anomalous instances may be scarce or unknown.</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2628754" y="2263775"/>
            <a:ext cx="13993694" cy="6994525"/>
          </a:xfrm>
          <a:prstGeom prst="rect">
            <a:avLst/>
          </a:prstGeom>
        </p:spPr>
        <p:txBody>
          <a:bodyPr lIns="0" tIns="0" rIns="0" bIns="0" rtlCol="0" anchor="t">
            <a:spAutoFit/>
          </a:bodyPr>
          <a:lstStyle/>
          <a:p>
            <a:pPr>
              <a:lnSpc>
                <a:spcPts val="3499"/>
              </a:lnSpc>
            </a:pPr>
            <a:r>
              <a:rPr lang="en-US" sz="2499">
                <a:solidFill>
                  <a:srgbClr val="FFFFFF"/>
                </a:solidFill>
                <a:latin typeface="IBM Plex Sans Bold"/>
              </a:rPr>
              <a:t>MODEL</a:t>
            </a:r>
            <a:r>
              <a:rPr lang="en-US" sz="2499">
                <a:solidFill>
                  <a:srgbClr val="FFFFFF"/>
                </a:solidFill>
                <a:latin typeface="IBM Plex Sans"/>
              </a:rPr>
              <a:t>: LSTM Autoencoder Model, Epoch: 50, Batch size: 32,</a:t>
            </a:r>
          </a:p>
          <a:p>
            <a:pPr>
              <a:lnSpc>
                <a:spcPts val="3499"/>
              </a:lnSpc>
            </a:pPr>
            <a:r>
              <a:rPr lang="en-US" sz="2499">
                <a:solidFill>
                  <a:srgbClr val="FFFFFF"/>
                </a:solidFill>
                <a:latin typeface="IBM Plex Sans Bold"/>
              </a:rPr>
              <a:t>HOW IT WORKS</a:t>
            </a:r>
            <a:r>
              <a:rPr lang="en-US" sz="2499">
                <a:solidFill>
                  <a:srgbClr val="FFFFFF"/>
                </a:solidFill>
                <a:latin typeface="IBM Plex Sans"/>
              </a:rPr>
              <a:t>: The Anomaly detection model currently runs by user input start time, end time, and for event 'low_memory' in a hardcoded list.</a:t>
            </a:r>
          </a:p>
          <a:p>
            <a:pPr>
              <a:lnSpc>
                <a:spcPts val="3499"/>
              </a:lnSpc>
            </a:pPr>
            <a:r>
              <a:rPr lang="en-US" sz="2499">
                <a:solidFill>
                  <a:srgbClr val="FFFFFF"/>
                </a:solidFill>
                <a:latin typeface="IBM Plex Sans Bold"/>
              </a:rPr>
              <a:t>ASSUMPTIONS:</a:t>
            </a:r>
          </a:p>
          <a:p>
            <a:pPr>
              <a:lnSpc>
                <a:spcPts val="3499"/>
              </a:lnSpc>
            </a:pPr>
            <a:r>
              <a:rPr lang="en-US" sz="2499">
                <a:solidFill>
                  <a:srgbClr val="FFFFFF"/>
                </a:solidFill>
                <a:latin typeface="IBM Plex Sans"/>
              </a:rPr>
              <a:t>•Assuming normal trend of the event remains similar from the previous 15 days</a:t>
            </a:r>
          </a:p>
          <a:p>
            <a:pPr>
              <a:lnSpc>
                <a:spcPts val="3499"/>
              </a:lnSpc>
            </a:pPr>
            <a:r>
              <a:rPr lang="en-US" sz="2499">
                <a:solidFill>
                  <a:srgbClr val="FFFFFF"/>
                </a:solidFill>
                <a:latin typeface="IBM Plex Sans"/>
              </a:rPr>
              <a:t>•Assuming lower event count is a positive indicator</a:t>
            </a:r>
          </a:p>
          <a:p>
            <a:pPr>
              <a:lnSpc>
                <a:spcPts val="3499"/>
              </a:lnSpc>
            </a:pPr>
            <a:r>
              <a:rPr lang="en-US" sz="2499">
                <a:solidFill>
                  <a:srgbClr val="FFFFFF"/>
                </a:solidFill>
                <a:latin typeface="IBM Plex Sans Bold"/>
              </a:rPr>
              <a:t>DATASET PREPROCESSING</a:t>
            </a:r>
            <a:r>
              <a:rPr lang="en-US" sz="2499">
                <a:solidFill>
                  <a:srgbClr val="FFFFFF"/>
                </a:solidFill>
                <a:latin typeface="IBM Plex Sans"/>
              </a:rPr>
              <a:t>: </a:t>
            </a:r>
          </a:p>
          <a:p>
            <a:pPr marL="539749" lvl="1" indent="-269875">
              <a:lnSpc>
                <a:spcPts val="3499"/>
              </a:lnSpc>
              <a:buFont typeface="Arial"/>
              <a:buChar char="•"/>
            </a:pPr>
            <a:r>
              <a:rPr lang="en-US" sz="2499">
                <a:solidFill>
                  <a:srgbClr val="FFFFFF"/>
                </a:solidFill>
                <a:latin typeface="IBM Plex Sans"/>
              </a:rPr>
              <a:t>A filter of severity score &gt; 60 to remove events with low relevance </a:t>
            </a:r>
          </a:p>
          <a:p>
            <a:pPr marL="539749" lvl="1" indent="-269875">
              <a:lnSpc>
                <a:spcPts val="3499"/>
              </a:lnSpc>
              <a:buFont typeface="Arial"/>
              <a:buChar char="•"/>
            </a:pPr>
            <a:r>
              <a:rPr lang="en-US" sz="2499">
                <a:solidFill>
                  <a:srgbClr val="FFFFFF"/>
                </a:solidFill>
                <a:latin typeface="IBM Plex Sans"/>
              </a:rPr>
              <a:t>Using both event_duration and occurrence to calculate a 'score' for the model to be run on </a:t>
            </a:r>
          </a:p>
          <a:p>
            <a:pPr marL="1079499" lvl="2" indent="-359833">
              <a:lnSpc>
                <a:spcPts val="3499"/>
              </a:lnSpc>
              <a:buFont typeface="Arial"/>
              <a:buChar char="⚬"/>
            </a:pPr>
            <a:r>
              <a:rPr lang="en-US" sz="2499">
                <a:solidFill>
                  <a:srgbClr val="FFFFFF"/>
                </a:solidFill>
                <a:latin typeface="IBM Plex Sans"/>
              </a:rPr>
              <a:t>Using duration as a multiplier on occurrence, where the multiplier is 1 if &lt;1 Day, by 1.5 if 1-7 Days and 2 if 7+ Days </a:t>
            </a:r>
          </a:p>
          <a:p>
            <a:pPr>
              <a:lnSpc>
                <a:spcPts val="3499"/>
              </a:lnSpc>
            </a:pPr>
            <a:r>
              <a:rPr lang="en-US" sz="2499">
                <a:solidFill>
                  <a:srgbClr val="FFFFFF"/>
                </a:solidFill>
                <a:latin typeface="IBM Plex Sans Bold"/>
              </a:rPr>
              <a:t>MODEL PROCESSING</a:t>
            </a:r>
          </a:p>
          <a:p>
            <a:pPr marL="539749" lvl="1" indent="-269875">
              <a:lnSpc>
                <a:spcPts val="3499"/>
              </a:lnSpc>
              <a:buFont typeface="Arial"/>
              <a:buChar char="•"/>
            </a:pPr>
            <a:r>
              <a:rPr lang="en-US" sz="2499">
                <a:solidFill>
                  <a:srgbClr val="FFFFFF"/>
                </a:solidFill>
                <a:latin typeface="IBM Plex Sans"/>
              </a:rPr>
              <a:t>Inputs: 'datetime' and 'score' (if by distribution, then 'org_id','site_id','model', or 'firmware')</a:t>
            </a:r>
          </a:p>
          <a:p>
            <a:pPr marL="539749" lvl="1" indent="-269875">
              <a:lnSpc>
                <a:spcPts val="3499"/>
              </a:lnSpc>
              <a:buFont typeface="Arial"/>
              <a:buChar char="•"/>
            </a:pPr>
            <a:r>
              <a:rPr lang="en-US" sz="2499">
                <a:solidFill>
                  <a:srgbClr val="FFFFFF"/>
                </a:solidFill>
                <a:latin typeface="IBM Plex Sans"/>
              </a:rPr>
              <a:t>Based on the training, determines 'score' as anomalous or not be calculating Loss_MAE of predicted scores with actual scores, and taking the mean loss_mae as threshold. </a:t>
            </a:r>
          </a:p>
          <a:p>
            <a:pPr marL="539749" lvl="1" indent="-269875">
              <a:lnSpc>
                <a:spcPts val="3499"/>
              </a:lnSpc>
              <a:buFont typeface="Arial"/>
              <a:buChar char="•"/>
            </a:pPr>
            <a:r>
              <a:rPr lang="en-US" sz="2499">
                <a:solidFill>
                  <a:srgbClr val="FFFFFF"/>
                </a:solidFill>
                <a:latin typeface="IBM Plex Sans"/>
              </a:rPr>
              <a:t>If respective loss mae for each record &gt; Threshold, tags that record as Anomaly</a:t>
            </a:r>
          </a:p>
        </p:txBody>
      </p:sp>
      <p:sp>
        <p:nvSpPr>
          <p:cNvPr id="3" name="Freeform 3"/>
          <p:cNvSpPr/>
          <p:nvPr/>
        </p:nvSpPr>
        <p:spPr>
          <a:xfrm>
            <a:off x="0" y="3086100"/>
            <a:ext cx="2103627" cy="4114800"/>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99852"/>
            </a:stretch>
          </a:blipFill>
        </p:spPr>
      </p:sp>
      <p:sp>
        <p:nvSpPr>
          <p:cNvPr id="4" name="TextBox 4"/>
          <p:cNvSpPr txBox="1"/>
          <p:nvPr/>
        </p:nvSpPr>
        <p:spPr>
          <a:xfrm>
            <a:off x="647452" y="871316"/>
            <a:ext cx="16230600" cy="1104887"/>
          </a:xfrm>
          <a:prstGeom prst="rect">
            <a:avLst/>
          </a:prstGeom>
        </p:spPr>
        <p:txBody>
          <a:bodyPr lIns="0" tIns="0" rIns="0" bIns="0" rtlCol="0" anchor="t">
            <a:spAutoFit/>
          </a:bodyPr>
          <a:lstStyle/>
          <a:p>
            <a:pPr>
              <a:lnSpc>
                <a:spcPts val="8548"/>
              </a:lnSpc>
            </a:pPr>
            <a:r>
              <a:rPr lang="en-US" sz="7498">
                <a:solidFill>
                  <a:srgbClr val="7AC80B"/>
                </a:solidFill>
                <a:latin typeface="Paalalabas Wide"/>
              </a:rPr>
              <a:t>approach for ANOMALY DETECTION</a:t>
            </a:r>
          </a:p>
        </p:txBody>
      </p:sp>
      <p:sp>
        <p:nvSpPr>
          <p:cNvPr id="5" name="TextBox 5"/>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76B200"/>
                </a:solidFill>
                <a:latin typeface="HK Grotesk Medium"/>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666762844"/>
              </p:ext>
            </p:extLst>
          </p:nvPr>
        </p:nvGraphicFramePr>
        <p:xfrm>
          <a:off x="5274872" y="6807145"/>
          <a:ext cx="12665800" cy="3324226"/>
        </p:xfrm>
        <a:graphic>
          <a:graphicData uri="http://schemas.openxmlformats.org/drawingml/2006/table">
            <a:tbl>
              <a:tblPr/>
              <a:tblGrid>
                <a:gridCol w="1583225">
                  <a:extLst>
                    <a:ext uri="{9D8B030D-6E8A-4147-A177-3AD203B41FA5}">
                      <a16:colId xmlns:a16="http://schemas.microsoft.com/office/drawing/2014/main" val="20000"/>
                    </a:ext>
                  </a:extLst>
                </a:gridCol>
                <a:gridCol w="1583225">
                  <a:extLst>
                    <a:ext uri="{9D8B030D-6E8A-4147-A177-3AD203B41FA5}">
                      <a16:colId xmlns:a16="http://schemas.microsoft.com/office/drawing/2014/main" val="20001"/>
                    </a:ext>
                  </a:extLst>
                </a:gridCol>
                <a:gridCol w="1583225">
                  <a:extLst>
                    <a:ext uri="{9D8B030D-6E8A-4147-A177-3AD203B41FA5}">
                      <a16:colId xmlns:a16="http://schemas.microsoft.com/office/drawing/2014/main" val="20002"/>
                    </a:ext>
                  </a:extLst>
                </a:gridCol>
                <a:gridCol w="1583225">
                  <a:extLst>
                    <a:ext uri="{9D8B030D-6E8A-4147-A177-3AD203B41FA5}">
                      <a16:colId xmlns:a16="http://schemas.microsoft.com/office/drawing/2014/main" val="20003"/>
                    </a:ext>
                  </a:extLst>
                </a:gridCol>
                <a:gridCol w="1583225">
                  <a:extLst>
                    <a:ext uri="{9D8B030D-6E8A-4147-A177-3AD203B41FA5}">
                      <a16:colId xmlns:a16="http://schemas.microsoft.com/office/drawing/2014/main" val="20004"/>
                    </a:ext>
                  </a:extLst>
                </a:gridCol>
                <a:gridCol w="1583225">
                  <a:extLst>
                    <a:ext uri="{9D8B030D-6E8A-4147-A177-3AD203B41FA5}">
                      <a16:colId xmlns:a16="http://schemas.microsoft.com/office/drawing/2014/main" val="20005"/>
                    </a:ext>
                  </a:extLst>
                </a:gridCol>
                <a:gridCol w="1583225">
                  <a:extLst>
                    <a:ext uri="{9D8B030D-6E8A-4147-A177-3AD203B41FA5}">
                      <a16:colId xmlns:a16="http://schemas.microsoft.com/office/drawing/2014/main" val="20006"/>
                    </a:ext>
                  </a:extLst>
                </a:gridCol>
                <a:gridCol w="1583225">
                  <a:extLst>
                    <a:ext uri="{9D8B030D-6E8A-4147-A177-3AD203B41FA5}">
                      <a16:colId xmlns:a16="http://schemas.microsoft.com/office/drawing/2014/main" val="20007"/>
                    </a:ext>
                  </a:extLst>
                </a:gridCol>
              </a:tblGrid>
              <a:tr h="890931">
                <a:tc>
                  <a:txBody>
                    <a:bodyPr/>
                    <a:lstStyle/>
                    <a:p>
                      <a:pPr algn="ctr">
                        <a:lnSpc>
                          <a:spcPts val="1899"/>
                        </a:lnSpc>
                        <a:defRPr/>
                      </a:pPr>
                      <a:r>
                        <a:rPr lang="en-US" sz="1899">
                          <a:solidFill>
                            <a:srgbClr val="000000"/>
                          </a:solidFill>
                          <a:latin typeface="IBM Plex Sans Bold"/>
                        </a:rPr>
                        <a:t>Datetime</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Bold"/>
                        </a:rPr>
                        <a:t>Anomaly Count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Bold"/>
                        </a:rPr>
                        <a:t>Anomaly Value</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Bold"/>
                        </a:rPr>
                        <a:t>Occurrence: Anomaly Count Dist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Bold"/>
                        </a:rPr>
                        <a:t>Duration: Anomaly Count Dist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Bold"/>
                        </a:rPr>
                        <a:t>Category</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Bold"/>
                        </a:rPr>
                        <a:t>Derived Impact Score</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dirty="0">
                          <a:solidFill>
                            <a:srgbClr val="000000"/>
                          </a:solidFill>
                          <a:latin typeface="IBM Plex Sans Bold"/>
                        </a:rPr>
                        <a:t>Event</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0428">
                <a:tc>
                  <a:txBody>
                    <a:bodyPr/>
                    <a:lstStyle/>
                    <a:p>
                      <a:pPr algn="ctr">
                        <a:lnSpc>
                          <a:spcPts val="1899"/>
                        </a:lnSpc>
                        <a:defRPr/>
                      </a:pPr>
                      <a:r>
                        <a:rPr lang="en-US" sz="1899">
                          <a:solidFill>
                            <a:srgbClr val="000000"/>
                          </a:solidFill>
                          <a:latin typeface="IBM Plex Sans"/>
                        </a:rPr>
                        <a:t>13/06/23</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8</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57.4 K</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'1000+': 8</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endParaRPr lang="en-US" sz="1100"/>
                    </a:p>
                    <a:p>
                      <a:pPr algn="ctr">
                        <a:lnSpc>
                          <a:spcPts val="1899"/>
                        </a:lnSpc>
                      </a:pPr>
                      <a:r>
                        <a:rPr lang="en-US" sz="1899">
                          <a:solidFill>
                            <a:srgbClr val="000000"/>
                          </a:solidFill>
                          <a:latin typeface="IBM Plex Sans"/>
                        </a:rPr>
                        <a:t>  '1-7 Days’: 3</a:t>
                      </a:r>
                    </a:p>
                    <a:p>
                      <a:pPr algn="ctr">
                        <a:lnSpc>
                          <a:spcPts val="1899"/>
                        </a:lnSpc>
                      </a:pPr>
                      <a:r>
                        <a:rPr lang="en-US" sz="1899">
                          <a:solidFill>
                            <a:srgbClr val="000000"/>
                          </a:solidFill>
                          <a:latin typeface="IBM Plex Sans"/>
                        </a:rPr>
                        <a:t>  '&gt;7 Days': 5</a:t>
                      </a:r>
                    </a:p>
                    <a:p>
                      <a:pPr algn="ctr">
                        <a:lnSpc>
                          <a:spcPts val="1899"/>
                        </a:lnSpc>
                      </a:pPr>
                      <a:r>
                        <a:rPr lang="en-US" sz="1899">
                          <a:solidFill>
                            <a:srgbClr val="000000"/>
                          </a:solidFill>
                          <a:latin typeface="IBM Plex Sans"/>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low</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endParaRPr lang="en-US" sz="1100"/>
                    </a:p>
                    <a:p>
                      <a:pPr algn="ctr">
                        <a:lnSpc>
                          <a:spcPts val="1899"/>
                        </a:lnSpc>
                      </a:pPr>
                      <a:r>
                        <a:rPr lang="en-US" sz="1899">
                          <a:solidFill>
                            <a:srgbClr val="000000"/>
                          </a:solidFill>
                          <a:latin typeface="IBM Plex Sans"/>
                        </a:rPr>
                        <a:t>  10</a:t>
                      </a:r>
                    </a:p>
                    <a:p>
                      <a:pPr algn="ctr">
                        <a:lnSpc>
                          <a:spcPts val="1899"/>
                        </a:lnSpc>
                      </a:pPr>
                      <a:r>
                        <a:rPr lang="en-US" sz="1899">
                          <a:solidFill>
                            <a:srgbClr val="000000"/>
                          </a:solidFill>
                          <a:latin typeface="IBM Plex Sans"/>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Kernel Low Memory</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0931">
                <a:tc>
                  <a:txBody>
                    <a:bodyPr/>
                    <a:lstStyle/>
                    <a:p>
                      <a:pPr algn="ctr">
                        <a:lnSpc>
                          <a:spcPts val="1899"/>
                        </a:lnSpc>
                        <a:defRPr/>
                      </a:pPr>
                      <a:r>
                        <a:rPr lang="en-US" sz="1899">
                          <a:solidFill>
                            <a:srgbClr val="000000"/>
                          </a:solidFill>
                          <a:latin typeface="IBM Plex Sans"/>
                        </a:rPr>
                        <a:t>11/06/23</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17</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50.2 K</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'1000+': 17</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'1-7 Days': 1</a:t>
                      </a:r>
                      <a:endParaRPr lang="en-US" sz="1100"/>
                    </a:p>
                    <a:p>
                      <a:pPr algn="ctr">
                        <a:lnSpc>
                          <a:spcPts val="1899"/>
                        </a:lnSpc>
                      </a:pPr>
                      <a:r>
                        <a:rPr lang="en-US" sz="1899">
                          <a:solidFill>
                            <a:srgbClr val="000000"/>
                          </a:solidFill>
                          <a:latin typeface="IBM Plex Sans"/>
                        </a:rPr>
                        <a:t>'&gt;7 Days': 16</a:t>
                      </a:r>
                    </a:p>
                    <a:p>
                      <a:pPr algn="ctr">
                        <a:lnSpc>
                          <a:spcPts val="1899"/>
                        </a:lnSpc>
                      </a:pPr>
                      <a:endParaRPr lang="en-US" sz="1899">
                        <a:solidFill>
                          <a:srgbClr val="000000"/>
                        </a:solidFill>
                        <a:latin typeface="IBM Plex Sans"/>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a:solidFill>
                            <a:srgbClr val="000000"/>
                          </a:solidFill>
                          <a:latin typeface="IBM Plex Sans"/>
                        </a:rPr>
                        <a:t>medium</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endParaRPr lang="en-US" sz="1100"/>
                    </a:p>
                    <a:p>
                      <a:pPr algn="ctr">
                        <a:lnSpc>
                          <a:spcPts val="1899"/>
                        </a:lnSpc>
                      </a:pPr>
                      <a:r>
                        <a:rPr lang="en-US" sz="1899">
                          <a:solidFill>
                            <a:srgbClr val="000000"/>
                          </a:solidFill>
                          <a:latin typeface="IBM Plex Sans"/>
                        </a:rPr>
                        <a:t>  9.39</a:t>
                      </a:r>
                    </a:p>
                    <a:p>
                      <a:pPr algn="ctr">
                        <a:lnSpc>
                          <a:spcPts val="1899"/>
                        </a:lnSpc>
                      </a:pPr>
                      <a:r>
                        <a:rPr lang="en-US" sz="1899">
                          <a:solidFill>
                            <a:srgbClr val="000000"/>
                          </a:solidFill>
                          <a:latin typeface="IBM Plex Sans"/>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899"/>
                        </a:lnSpc>
                        <a:defRPr/>
                      </a:pPr>
                      <a:r>
                        <a:rPr lang="en-US" sz="1899" dirty="0">
                          <a:solidFill>
                            <a:srgbClr val="000000"/>
                          </a:solidFill>
                          <a:latin typeface="IBM Plex Sans"/>
                        </a:rPr>
                        <a:t>User Low Memory</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1936">
                <a:tc>
                  <a:txBody>
                    <a:bodyPr/>
                    <a:lstStyle/>
                    <a:p>
                      <a:pPr algn="l">
                        <a:lnSpc>
                          <a:spcPts val="1899"/>
                        </a:lnSpc>
                        <a:defRPr/>
                      </a:pPr>
                      <a:r>
                        <a:rPr lang="en-US" sz="1899">
                          <a:solidFill>
                            <a:srgbClr val="000000"/>
                          </a:solidFill>
                          <a:latin typeface="IBM Plex Sans"/>
                        </a:rPr>
                        <a: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1899"/>
                        </a:lnSpc>
                        <a:defRPr/>
                      </a:pPr>
                      <a:r>
                        <a:rPr lang="en-US" sz="1899">
                          <a:solidFill>
                            <a:srgbClr val="000000"/>
                          </a:solidFill>
                          <a:latin typeface="IBM Plex Sans"/>
                        </a:rPr>
                        <a: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1899"/>
                        </a:lnSpc>
                        <a:defRPr/>
                      </a:pPr>
                      <a:r>
                        <a:rPr lang="en-US" sz="1899">
                          <a:solidFill>
                            <a:srgbClr val="000000"/>
                          </a:solidFill>
                          <a:latin typeface="IBM Plex Sans"/>
                        </a:rPr>
                        <a: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1899"/>
                        </a:lnSpc>
                        <a:defRPr/>
                      </a:pPr>
                      <a:r>
                        <a:rPr lang="en-US" sz="1899">
                          <a:solidFill>
                            <a:srgbClr val="000000"/>
                          </a:solidFill>
                          <a:latin typeface="IBM Plex Sans"/>
                        </a:rPr>
                        <a: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1899"/>
                        </a:lnSpc>
                        <a:defRPr/>
                      </a:pPr>
                      <a:r>
                        <a:rPr lang="en-US" sz="1899">
                          <a:solidFill>
                            <a:srgbClr val="000000"/>
                          </a:solidFill>
                          <a:latin typeface="IBM Plex Sans"/>
                        </a:rPr>
                        <a: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1899"/>
                        </a:lnSpc>
                        <a:defRPr/>
                      </a:pPr>
                      <a:r>
                        <a:rPr lang="en-US" sz="1899">
                          <a:solidFill>
                            <a:srgbClr val="000000"/>
                          </a:solidFill>
                          <a:latin typeface="IBM Plex Sans"/>
                        </a:rPr>
                        <a: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1899"/>
                        </a:lnSpc>
                        <a:defRPr/>
                      </a:pPr>
                      <a:r>
                        <a:rPr lang="en-US" sz="1899">
                          <a:solidFill>
                            <a:srgbClr val="000000"/>
                          </a:solidFill>
                          <a:latin typeface="IBM Plex Sans"/>
                        </a:rPr>
                        <a: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1899"/>
                        </a:lnSpc>
                        <a:defRPr/>
                      </a:pPr>
                      <a:r>
                        <a:rPr lang="en-US" sz="1899" dirty="0">
                          <a:solidFill>
                            <a:srgbClr val="000000"/>
                          </a:solidFill>
                          <a:latin typeface="IBM Plex Sans"/>
                        </a:rPr>
                        <a:t>...</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Table 3"/>
          <p:cNvGraphicFramePr>
            <a:graphicFrameLocks noGrp="1"/>
          </p:cNvGraphicFramePr>
          <p:nvPr>
            <p:extLst>
              <p:ext uri="{D42A27DB-BD31-4B8C-83A1-F6EECF244321}">
                <p14:modId xmlns:p14="http://schemas.microsoft.com/office/powerpoint/2010/main" val="3527793907"/>
              </p:ext>
            </p:extLst>
          </p:nvPr>
        </p:nvGraphicFramePr>
        <p:xfrm>
          <a:off x="12575857" y="5118934"/>
          <a:ext cx="5364815" cy="1421511"/>
        </p:xfrm>
        <a:graphic>
          <a:graphicData uri="http://schemas.openxmlformats.org/drawingml/2006/table">
            <a:tbl>
              <a:tblPr/>
              <a:tblGrid>
                <a:gridCol w="971917">
                  <a:extLst>
                    <a:ext uri="{9D8B030D-6E8A-4147-A177-3AD203B41FA5}">
                      <a16:colId xmlns:a16="http://schemas.microsoft.com/office/drawing/2014/main" val="20000"/>
                    </a:ext>
                  </a:extLst>
                </a:gridCol>
                <a:gridCol w="1174009">
                  <a:extLst>
                    <a:ext uri="{9D8B030D-6E8A-4147-A177-3AD203B41FA5}">
                      <a16:colId xmlns:a16="http://schemas.microsoft.com/office/drawing/2014/main" val="20001"/>
                    </a:ext>
                  </a:extLst>
                </a:gridCol>
                <a:gridCol w="1072963">
                  <a:extLst>
                    <a:ext uri="{9D8B030D-6E8A-4147-A177-3AD203B41FA5}">
                      <a16:colId xmlns:a16="http://schemas.microsoft.com/office/drawing/2014/main" val="20002"/>
                    </a:ext>
                  </a:extLst>
                </a:gridCol>
                <a:gridCol w="1072963">
                  <a:extLst>
                    <a:ext uri="{9D8B030D-6E8A-4147-A177-3AD203B41FA5}">
                      <a16:colId xmlns:a16="http://schemas.microsoft.com/office/drawing/2014/main" val="20003"/>
                    </a:ext>
                  </a:extLst>
                </a:gridCol>
                <a:gridCol w="1072963">
                  <a:extLst>
                    <a:ext uri="{9D8B030D-6E8A-4147-A177-3AD203B41FA5}">
                      <a16:colId xmlns:a16="http://schemas.microsoft.com/office/drawing/2014/main" val="20004"/>
                    </a:ext>
                  </a:extLst>
                </a:gridCol>
              </a:tblGrid>
              <a:tr h="962669">
                <a:tc>
                  <a:txBody>
                    <a:bodyPr/>
                    <a:lstStyle/>
                    <a:p>
                      <a:pPr algn="ctr">
                        <a:lnSpc>
                          <a:spcPts val="1500"/>
                        </a:lnSpc>
                        <a:defRPr/>
                      </a:pPr>
                      <a:r>
                        <a:rPr lang="en-US" sz="1500">
                          <a:solidFill>
                            <a:srgbClr val="000000"/>
                          </a:solidFill>
                          <a:latin typeface="IBM Plex Sans Bold"/>
                        </a:rPr>
                        <a:t>Org Name</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a:solidFill>
                            <a:srgbClr val="000000"/>
                          </a:solidFill>
                          <a:latin typeface="IBM Plex Sans Bold"/>
                        </a:rPr>
                        <a:t>Total Anomaly Count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Bold"/>
                        </a:rPr>
                        <a:t>Avg. Derived Impact Score</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a:solidFill>
                            <a:srgbClr val="000000"/>
                          </a:solidFill>
                          <a:latin typeface="IBM Plex Sans Bold"/>
                        </a:rPr>
                        <a:t>Total Day Count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Bold"/>
                        </a:rPr>
                        <a:t>Status</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8842">
                <a:tc>
                  <a:txBody>
                    <a:bodyPr/>
                    <a:lstStyle/>
                    <a:p>
                      <a:pPr algn="ctr">
                        <a:lnSpc>
                          <a:spcPts val="1500"/>
                        </a:lnSpc>
                        <a:defRPr/>
                      </a:pPr>
                      <a:r>
                        <a:rPr lang="en-US" sz="1500" dirty="0">
                          <a:solidFill>
                            <a:srgbClr val="000000"/>
                          </a:solidFill>
                          <a:latin typeface="IBM Plex Sans"/>
                        </a:rPr>
                        <a:t>Org 1</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a:rPr>
                        <a:t>32</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a:rPr>
                        <a:t>2.56</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a:rPr>
                        <a:t>7</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a:rPr>
                        <a:t>Recent</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4"/>
          <p:cNvSpPr txBox="1"/>
          <p:nvPr/>
        </p:nvSpPr>
        <p:spPr>
          <a:xfrm>
            <a:off x="743546" y="346909"/>
            <a:ext cx="8028292" cy="1603997"/>
          </a:xfrm>
          <a:prstGeom prst="rect">
            <a:avLst/>
          </a:prstGeom>
        </p:spPr>
        <p:txBody>
          <a:bodyPr lIns="0" tIns="0" rIns="0" bIns="0" rtlCol="0" anchor="t">
            <a:spAutoFit/>
          </a:bodyPr>
          <a:lstStyle/>
          <a:p>
            <a:pPr>
              <a:lnSpc>
                <a:spcPts val="6268"/>
              </a:lnSpc>
            </a:pPr>
            <a:r>
              <a:rPr lang="en-US" sz="5498">
                <a:solidFill>
                  <a:srgbClr val="191824"/>
                </a:solidFill>
                <a:latin typeface="Paalalabas Wide"/>
              </a:rPr>
              <a:t>ANOMALY DETECTION: REFORMATTED TABLES</a:t>
            </a:r>
          </a:p>
        </p:txBody>
      </p:sp>
      <p:sp>
        <p:nvSpPr>
          <p:cNvPr id="5" name="TextBox 5"/>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191824"/>
                </a:solidFill>
                <a:latin typeface="HK Grotesk Medium"/>
              </a:rPr>
              <a:t>19</a:t>
            </a:r>
          </a:p>
        </p:txBody>
      </p:sp>
      <p:sp>
        <p:nvSpPr>
          <p:cNvPr id="6" name="TextBox 6"/>
          <p:cNvSpPr txBox="1"/>
          <p:nvPr/>
        </p:nvSpPr>
        <p:spPr>
          <a:xfrm>
            <a:off x="743546" y="2002711"/>
            <a:ext cx="11496231" cy="4595041"/>
          </a:xfrm>
          <a:prstGeom prst="rect">
            <a:avLst/>
          </a:prstGeom>
        </p:spPr>
        <p:txBody>
          <a:bodyPr lIns="0" tIns="0" rIns="0" bIns="0" rtlCol="0" anchor="t">
            <a:spAutoFit/>
          </a:bodyPr>
          <a:lstStyle/>
          <a:p>
            <a:pPr algn="just">
              <a:lnSpc>
                <a:spcPts val="3056"/>
              </a:lnSpc>
            </a:pPr>
            <a:r>
              <a:rPr lang="en-US" sz="2183" dirty="0">
                <a:solidFill>
                  <a:srgbClr val="191824"/>
                </a:solidFill>
                <a:latin typeface="IBM Plex Sans"/>
              </a:rPr>
              <a:t>Reformatted the output of the anomaly detection into more comprehensible tables for day wise distribution and event wise distribution for the general anomaly detection. </a:t>
            </a:r>
          </a:p>
          <a:p>
            <a:pPr algn="just">
              <a:lnSpc>
                <a:spcPts val="3056"/>
              </a:lnSpc>
            </a:pPr>
            <a:endParaRPr lang="en-US" sz="2183" dirty="0">
              <a:solidFill>
                <a:srgbClr val="191824"/>
              </a:solidFill>
              <a:latin typeface="IBM Plex Sans"/>
            </a:endParaRPr>
          </a:p>
          <a:p>
            <a:pPr algn="just">
              <a:lnSpc>
                <a:spcPts val="3056"/>
              </a:lnSpc>
            </a:pPr>
            <a:r>
              <a:rPr lang="en-US" sz="2183" dirty="0">
                <a:solidFill>
                  <a:srgbClr val="191824"/>
                </a:solidFill>
                <a:latin typeface="IBM Plex Sans"/>
              </a:rPr>
              <a:t>For anomaly detection done by distribution (as in by org, by version and so on), the reformatted tables were also by day distribution for the same and the org (or version, or model and so on) wise distribution of events. This allows us to </a:t>
            </a:r>
            <a:r>
              <a:rPr lang="en-US" sz="2183" dirty="0" err="1">
                <a:solidFill>
                  <a:srgbClr val="191824"/>
                </a:solidFill>
                <a:latin typeface="IBM Plex Sans"/>
              </a:rPr>
              <a:t>analyse</a:t>
            </a:r>
            <a:r>
              <a:rPr lang="en-US" sz="2183" dirty="0">
                <a:solidFill>
                  <a:srgbClr val="191824"/>
                </a:solidFill>
                <a:latin typeface="IBM Plex Sans"/>
              </a:rPr>
              <a:t> the anomalous events in various ways</a:t>
            </a:r>
          </a:p>
          <a:p>
            <a:pPr algn="just">
              <a:lnSpc>
                <a:spcPts val="3056"/>
              </a:lnSpc>
            </a:pPr>
            <a:endParaRPr lang="en-US" sz="2183" dirty="0">
              <a:solidFill>
                <a:srgbClr val="191824"/>
              </a:solidFill>
              <a:latin typeface="IBM Plex Sans"/>
            </a:endParaRPr>
          </a:p>
          <a:p>
            <a:pPr algn="just">
              <a:lnSpc>
                <a:spcPts val="3056"/>
              </a:lnSpc>
              <a:spcBef>
                <a:spcPct val="0"/>
              </a:spcBef>
            </a:pPr>
            <a:r>
              <a:rPr lang="en-US" sz="2183" dirty="0">
                <a:solidFill>
                  <a:srgbClr val="191824"/>
                </a:solidFill>
                <a:latin typeface="IBM Plex Sans"/>
              </a:rPr>
              <a:t>Also added in other indicators to the severity of anomaly, such as derived impact score (calculated using weighted approach giving more weight to anomaly count and less to the max anomaly value), category (high, medium and low), status (such as recent, old, middle and intermittent) </a:t>
            </a:r>
          </a:p>
        </p:txBody>
      </p:sp>
      <p:graphicFrame>
        <p:nvGraphicFramePr>
          <p:cNvPr id="7" name="Table 7"/>
          <p:cNvGraphicFramePr>
            <a:graphicFrameLocks noGrp="1"/>
          </p:cNvGraphicFramePr>
          <p:nvPr>
            <p:extLst>
              <p:ext uri="{D42A27DB-BD31-4B8C-83A1-F6EECF244321}">
                <p14:modId xmlns:p14="http://schemas.microsoft.com/office/powerpoint/2010/main" val="3828504049"/>
              </p:ext>
            </p:extLst>
          </p:nvPr>
        </p:nvGraphicFramePr>
        <p:xfrm>
          <a:off x="12575857" y="1671663"/>
          <a:ext cx="5364815" cy="3352800"/>
        </p:xfrm>
        <a:graphic>
          <a:graphicData uri="http://schemas.openxmlformats.org/drawingml/2006/table">
            <a:tbl>
              <a:tblPr/>
              <a:tblGrid>
                <a:gridCol w="971917">
                  <a:extLst>
                    <a:ext uri="{9D8B030D-6E8A-4147-A177-3AD203B41FA5}">
                      <a16:colId xmlns:a16="http://schemas.microsoft.com/office/drawing/2014/main" val="20000"/>
                    </a:ext>
                  </a:extLst>
                </a:gridCol>
                <a:gridCol w="1174009">
                  <a:extLst>
                    <a:ext uri="{9D8B030D-6E8A-4147-A177-3AD203B41FA5}">
                      <a16:colId xmlns:a16="http://schemas.microsoft.com/office/drawing/2014/main" val="20001"/>
                    </a:ext>
                  </a:extLst>
                </a:gridCol>
                <a:gridCol w="1072963">
                  <a:extLst>
                    <a:ext uri="{9D8B030D-6E8A-4147-A177-3AD203B41FA5}">
                      <a16:colId xmlns:a16="http://schemas.microsoft.com/office/drawing/2014/main" val="20002"/>
                    </a:ext>
                  </a:extLst>
                </a:gridCol>
                <a:gridCol w="1072963">
                  <a:extLst>
                    <a:ext uri="{9D8B030D-6E8A-4147-A177-3AD203B41FA5}">
                      <a16:colId xmlns:a16="http://schemas.microsoft.com/office/drawing/2014/main" val="20003"/>
                    </a:ext>
                  </a:extLst>
                </a:gridCol>
                <a:gridCol w="1072963">
                  <a:extLst>
                    <a:ext uri="{9D8B030D-6E8A-4147-A177-3AD203B41FA5}">
                      <a16:colId xmlns:a16="http://schemas.microsoft.com/office/drawing/2014/main" val="20004"/>
                    </a:ext>
                  </a:extLst>
                </a:gridCol>
              </a:tblGrid>
              <a:tr h="1101634">
                <a:tc>
                  <a:txBody>
                    <a:bodyPr/>
                    <a:lstStyle/>
                    <a:p>
                      <a:pPr algn="ctr">
                        <a:lnSpc>
                          <a:spcPts val="1500"/>
                        </a:lnSpc>
                        <a:defRPr/>
                      </a:pPr>
                      <a:r>
                        <a:rPr lang="en-US" sz="1500">
                          <a:solidFill>
                            <a:srgbClr val="000000"/>
                          </a:solidFill>
                          <a:latin typeface="IBM Plex Sans Bold"/>
                        </a:rPr>
                        <a:t>Org Name</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a:solidFill>
                            <a:srgbClr val="000000"/>
                          </a:solidFill>
                          <a:latin typeface="IBM Plex Sans Bold"/>
                        </a:rPr>
                        <a:t>Dates List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a:solidFill>
                            <a:srgbClr val="000000"/>
                          </a:solidFill>
                          <a:latin typeface="IBM Plex Sans Bold"/>
                        </a:rPr>
                        <a:t>Corresponding Anomaly Counts</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a:solidFill>
                            <a:srgbClr val="000000"/>
                          </a:solidFill>
                          <a:latin typeface="IBM Plex Sans Bold"/>
                        </a:rPr>
                        <a:t>Low Anomaly Count values count</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Bold"/>
                        </a:rPr>
                        <a:t>Medium Anomaly Count values count</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1166">
                <a:tc>
                  <a:txBody>
                    <a:bodyPr/>
                    <a:lstStyle/>
                    <a:p>
                      <a:pPr algn="ctr">
                        <a:lnSpc>
                          <a:spcPts val="1500"/>
                        </a:lnSpc>
                        <a:defRPr/>
                      </a:pPr>
                      <a:r>
                        <a:rPr lang="en-US" sz="1500">
                          <a:solidFill>
                            <a:srgbClr val="000000"/>
                          </a:solidFill>
                          <a:latin typeface="IBM Plex Sans"/>
                        </a:rPr>
                        <a:t>Org 1</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a:solidFill>
                            <a:srgbClr val="000000"/>
                          </a:solidFill>
                          <a:latin typeface="IBM Plex Sans"/>
                        </a:rPr>
                        <a:t>['09-06-2023', '10-06-2023', '11-06-2023', '12-06-2023', '13-06-2023', '14-06-2023', '15-06-2023']</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a:solidFill>
                            <a:srgbClr val="000000"/>
                          </a:solidFill>
                          <a:latin typeface="IBM Plex Sans"/>
                        </a:rPr>
                        <a:t>[1, 3, 2, 15, 5, 3, 3]</a:t>
                      </a:r>
                      <a:endParaRPr lang="en-US" sz="110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a:rPr>
                        <a:t>6</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00"/>
                        </a:lnSpc>
                        <a:defRPr/>
                      </a:pPr>
                      <a:r>
                        <a:rPr lang="en-US" sz="1500" dirty="0">
                          <a:solidFill>
                            <a:srgbClr val="000000"/>
                          </a:solidFill>
                          <a:latin typeface="IBM Plex Sans"/>
                        </a:rPr>
                        <a:t>1</a:t>
                      </a:r>
                      <a:endParaRPr lang="en-US" sz="1100" dirty="0"/>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743546" y="6769045"/>
            <a:ext cx="4168229" cy="2649645"/>
          </a:xfrm>
          <a:prstGeom prst="rect">
            <a:avLst/>
          </a:prstGeom>
        </p:spPr>
        <p:txBody>
          <a:bodyPr lIns="0" tIns="0" rIns="0" bIns="0" rtlCol="0" anchor="t">
            <a:spAutoFit/>
          </a:bodyPr>
          <a:lstStyle/>
          <a:p>
            <a:pPr algn="just">
              <a:lnSpc>
                <a:spcPts val="3056"/>
              </a:lnSpc>
            </a:pPr>
            <a:r>
              <a:rPr lang="en-US" sz="2183">
                <a:solidFill>
                  <a:srgbClr val="191824"/>
                </a:solidFill>
                <a:latin typeface="IBM Plex Sans Bold"/>
              </a:rPr>
              <a:t>Example Tables:</a:t>
            </a:r>
          </a:p>
          <a:p>
            <a:pPr algn="just">
              <a:lnSpc>
                <a:spcPts val="3056"/>
              </a:lnSpc>
            </a:pPr>
            <a:r>
              <a:rPr lang="en-US" sz="2183">
                <a:solidFill>
                  <a:srgbClr val="191824"/>
                </a:solidFill>
                <a:latin typeface="IBM Plex Sans"/>
              </a:rPr>
              <a:t>(1) Day wise count of anomalies for anomalies</a:t>
            </a:r>
          </a:p>
          <a:p>
            <a:pPr algn="just">
              <a:lnSpc>
                <a:spcPts val="3056"/>
              </a:lnSpc>
              <a:spcBef>
                <a:spcPct val="0"/>
              </a:spcBef>
            </a:pPr>
            <a:r>
              <a:rPr lang="en-US" sz="2183">
                <a:solidFill>
                  <a:srgbClr val="191824"/>
                </a:solidFill>
                <a:latin typeface="IBM Plex Sans"/>
              </a:rPr>
              <a:t>(2) a &amp; b Example of anomalies by distribution results (org-wise) table reformatted to org-wise  table</a:t>
            </a:r>
          </a:p>
        </p:txBody>
      </p:sp>
      <p:sp>
        <p:nvSpPr>
          <p:cNvPr id="9" name="TextBox 9"/>
          <p:cNvSpPr txBox="1"/>
          <p:nvPr/>
        </p:nvSpPr>
        <p:spPr>
          <a:xfrm>
            <a:off x="5308474" y="6778570"/>
            <a:ext cx="274179" cy="285433"/>
          </a:xfrm>
          <a:prstGeom prst="rect">
            <a:avLst/>
          </a:prstGeom>
        </p:spPr>
        <p:txBody>
          <a:bodyPr lIns="0" tIns="0" rIns="0" bIns="0" rtlCol="0" anchor="t">
            <a:spAutoFit/>
          </a:bodyPr>
          <a:lstStyle/>
          <a:p>
            <a:pPr algn="ctr">
              <a:lnSpc>
                <a:spcPts val="2379"/>
              </a:lnSpc>
            </a:pPr>
            <a:r>
              <a:rPr lang="en-US" sz="1699">
                <a:solidFill>
                  <a:srgbClr val="191824"/>
                </a:solidFill>
                <a:latin typeface="IBM Plex Sans"/>
              </a:rPr>
              <a:t>(1)</a:t>
            </a:r>
          </a:p>
        </p:txBody>
      </p:sp>
      <p:sp>
        <p:nvSpPr>
          <p:cNvPr id="10" name="TextBox 10"/>
          <p:cNvSpPr txBox="1"/>
          <p:nvPr/>
        </p:nvSpPr>
        <p:spPr>
          <a:xfrm>
            <a:off x="12636296" y="1717278"/>
            <a:ext cx="389483" cy="285433"/>
          </a:xfrm>
          <a:prstGeom prst="rect">
            <a:avLst/>
          </a:prstGeom>
        </p:spPr>
        <p:txBody>
          <a:bodyPr lIns="0" tIns="0" rIns="0" bIns="0" rtlCol="0" anchor="t">
            <a:spAutoFit/>
          </a:bodyPr>
          <a:lstStyle/>
          <a:p>
            <a:pPr algn="ctr">
              <a:lnSpc>
                <a:spcPts val="2379"/>
              </a:lnSpc>
            </a:pPr>
            <a:r>
              <a:rPr lang="en-US" sz="1699">
                <a:solidFill>
                  <a:srgbClr val="191824"/>
                </a:solidFill>
                <a:latin typeface="IBM Plex Sans"/>
              </a:rPr>
              <a:t>(2)a</a:t>
            </a:r>
          </a:p>
        </p:txBody>
      </p:sp>
      <p:sp>
        <p:nvSpPr>
          <p:cNvPr id="11" name="TextBox 11"/>
          <p:cNvSpPr txBox="1"/>
          <p:nvPr/>
        </p:nvSpPr>
        <p:spPr>
          <a:xfrm>
            <a:off x="12631329" y="5114925"/>
            <a:ext cx="399417" cy="285433"/>
          </a:xfrm>
          <a:prstGeom prst="rect">
            <a:avLst/>
          </a:prstGeom>
        </p:spPr>
        <p:txBody>
          <a:bodyPr lIns="0" tIns="0" rIns="0" bIns="0" rtlCol="0" anchor="t">
            <a:spAutoFit/>
          </a:bodyPr>
          <a:lstStyle/>
          <a:p>
            <a:pPr algn="ctr">
              <a:lnSpc>
                <a:spcPts val="2379"/>
              </a:lnSpc>
            </a:pPr>
            <a:r>
              <a:rPr lang="en-US" sz="1699">
                <a:solidFill>
                  <a:srgbClr val="191824"/>
                </a:solidFill>
                <a:latin typeface="IBM Plex Sans"/>
              </a:rPr>
              <a:t>(2)b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Freeform 2"/>
          <p:cNvSpPr/>
          <p:nvPr/>
        </p:nvSpPr>
        <p:spPr>
          <a:xfrm>
            <a:off x="14487410" y="6535026"/>
            <a:ext cx="4270075" cy="4114800"/>
          </a:xfrm>
          <a:custGeom>
            <a:avLst/>
            <a:gdLst/>
            <a:ahLst/>
            <a:cxnLst/>
            <a:rect l="l" t="t" r="r" b="b"/>
            <a:pathLst>
              <a:path w="4270075" h="4114800">
                <a:moveTo>
                  <a:pt x="0" y="0"/>
                </a:moveTo>
                <a:lnTo>
                  <a:pt x="4270075" y="0"/>
                </a:lnTo>
                <a:lnTo>
                  <a:pt x="427007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98510" y="3111304"/>
            <a:ext cx="13308060" cy="5643853"/>
          </a:xfrm>
          <a:prstGeom prst="rect">
            <a:avLst/>
          </a:prstGeom>
        </p:spPr>
        <p:txBody>
          <a:bodyPr lIns="0" tIns="0" rIns="0" bIns="0" rtlCol="0" anchor="t">
            <a:spAutoFit/>
          </a:bodyPr>
          <a:lstStyle/>
          <a:p>
            <a:pPr algn="just">
              <a:lnSpc>
                <a:spcPts val="3353"/>
              </a:lnSpc>
            </a:pPr>
            <a:r>
              <a:rPr lang="en-US" sz="2600" dirty="0">
                <a:solidFill>
                  <a:srgbClr val="FFFFFF"/>
                </a:solidFill>
                <a:latin typeface="IBM Plex Sans"/>
              </a:rPr>
              <a:t>Juniper Networks, founded in 1996, is a multinational technology company that provides networking and cybersecurity solutions to businesses and service providers worldwide. </a:t>
            </a:r>
          </a:p>
          <a:p>
            <a:pPr algn="just">
              <a:lnSpc>
                <a:spcPts val="3353"/>
              </a:lnSpc>
            </a:pPr>
            <a:endParaRPr lang="en-US" sz="2600" dirty="0">
              <a:solidFill>
                <a:srgbClr val="FFFFFF"/>
              </a:solidFill>
              <a:latin typeface="IBM Plex Sans"/>
            </a:endParaRPr>
          </a:p>
          <a:p>
            <a:pPr algn="just">
              <a:lnSpc>
                <a:spcPts val="3353"/>
              </a:lnSpc>
            </a:pPr>
            <a:r>
              <a:rPr lang="en-US" sz="2600" dirty="0">
                <a:solidFill>
                  <a:srgbClr val="FFFFFF"/>
                </a:solidFill>
                <a:latin typeface="IBM Plex Sans"/>
              </a:rPr>
              <a:t>Juniper Networks designs and develops networking equipment, software, and services that enable high- performance, scalable, and secure networks. The company's product portfolio includes routers, switches, security solutions, software-defined networking (SDN) solutions, and cloud services.</a:t>
            </a:r>
          </a:p>
          <a:p>
            <a:pPr algn="just">
              <a:lnSpc>
                <a:spcPts val="3353"/>
              </a:lnSpc>
            </a:pPr>
            <a:endParaRPr lang="en-US" sz="2600" dirty="0">
              <a:solidFill>
                <a:srgbClr val="FFFFFF"/>
              </a:solidFill>
              <a:latin typeface="IBM Plex Sans"/>
            </a:endParaRPr>
          </a:p>
          <a:p>
            <a:pPr algn="just">
              <a:lnSpc>
                <a:spcPts val="3353"/>
              </a:lnSpc>
            </a:pPr>
            <a:r>
              <a:rPr lang="en-US" sz="2600" dirty="0">
                <a:solidFill>
                  <a:srgbClr val="FFFFFF"/>
                </a:solidFill>
                <a:latin typeface="IBM Plex Sans"/>
              </a:rPr>
              <a:t>Juniper Networks acquired Mist Systems, a pioneer in cloud-managed wireless networks, in 2019. With this, Juniper gained access to Mist's AI-powered platform that helped </a:t>
            </a:r>
            <a:r>
              <a:rPr lang="en-US" sz="2600" dirty="0" err="1">
                <a:solidFill>
                  <a:srgbClr val="FFFFFF"/>
                </a:solidFill>
                <a:latin typeface="IBM Plex Sans"/>
              </a:rPr>
              <a:t>optimise</a:t>
            </a:r>
            <a:r>
              <a:rPr lang="en-US" sz="2600" dirty="0">
                <a:solidFill>
                  <a:srgbClr val="FFFFFF"/>
                </a:solidFill>
                <a:latin typeface="IBM Plex Sans"/>
              </a:rPr>
              <a:t> wireless network performance and improve the overall user experience. This was integrated with Juniper's existing networking solutions, helping Juniper create more comprehensive and intelligent network infrastructure.</a:t>
            </a:r>
          </a:p>
        </p:txBody>
      </p:sp>
      <p:sp>
        <p:nvSpPr>
          <p:cNvPr id="4" name="Freeform 4"/>
          <p:cNvSpPr/>
          <p:nvPr/>
        </p:nvSpPr>
        <p:spPr>
          <a:xfrm>
            <a:off x="12105095" y="1028700"/>
            <a:ext cx="2301474" cy="1107476"/>
          </a:xfrm>
          <a:custGeom>
            <a:avLst/>
            <a:gdLst/>
            <a:ahLst/>
            <a:cxnLst/>
            <a:rect l="l" t="t" r="r" b="b"/>
            <a:pathLst>
              <a:path w="2301474" h="1107476">
                <a:moveTo>
                  <a:pt x="0" y="0"/>
                </a:moveTo>
                <a:lnTo>
                  <a:pt x="2301475" y="0"/>
                </a:lnTo>
                <a:lnTo>
                  <a:pt x="2301475" y="1107476"/>
                </a:lnTo>
                <a:lnTo>
                  <a:pt x="0" y="1107476"/>
                </a:lnTo>
                <a:lnTo>
                  <a:pt x="0" y="0"/>
                </a:lnTo>
                <a:close/>
              </a:path>
            </a:pathLst>
          </a:custGeom>
          <a:blipFill>
            <a:blip r:embed="rId4"/>
            <a:stretch>
              <a:fillRect l="-28861" t="-74866" r="-27367" b="-69893"/>
            </a:stretch>
          </a:blipFill>
        </p:spPr>
      </p:sp>
      <p:sp>
        <p:nvSpPr>
          <p:cNvPr id="5" name="TextBox 5"/>
          <p:cNvSpPr txBox="1"/>
          <p:nvPr/>
        </p:nvSpPr>
        <p:spPr>
          <a:xfrm>
            <a:off x="1098510" y="1076325"/>
            <a:ext cx="10140524" cy="1585595"/>
          </a:xfrm>
          <a:prstGeom prst="rect">
            <a:avLst/>
          </a:prstGeom>
        </p:spPr>
        <p:txBody>
          <a:bodyPr lIns="0" tIns="0" rIns="0" bIns="0" rtlCol="0" anchor="t">
            <a:spAutoFit/>
          </a:bodyPr>
          <a:lstStyle/>
          <a:p>
            <a:pPr>
              <a:lnSpc>
                <a:spcPts val="6160"/>
              </a:lnSpc>
            </a:pPr>
            <a:r>
              <a:rPr lang="en-US" sz="5600">
                <a:solidFill>
                  <a:srgbClr val="FFFFFF"/>
                </a:solidFill>
                <a:latin typeface="Paalalabas Wide"/>
              </a:rPr>
              <a:t>ABOUT JUNIPER NETWORKS</a:t>
            </a:r>
          </a:p>
          <a:p>
            <a:pPr>
              <a:lnSpc>
                <a:spcPts val="6160"/>
              </a:lnSpc>
            </a:pPr>
            <a:r>
              <a:rPr lang="en-US" sz="5600">
                <a:solidFill>
                  <a:srgbClr val="FFFFFF"/>
                </a:solidFill>
                <a:latin typeface="Paalalabas Wide"/>
              </a:rPr>
              <a:t>AND MIST AI</a:t>
            </a:r>
          </a:p>
        </p:txBody>
      </p:sp>
      <p:sp>
        <p:nvSpPr>
          <p:cNvPr id="6" name="TextBox 6"/>
          <p:cNvSpPr txBox="1"/>
          <p:nvPr/>
        </p:nvSpPr>
        <p:spPr>
          <a:xfrm>
            <a:off x="15985595" y="1028700"/>
            <a:ext cx="1273705" cy="371475"/>
          </a:xfrm>
          <a:prstGeom prst="rect">
            <a:avLst/>
          </a:prstGeom>
        </p:spPr>
        <p:txBody>
          <a:bodyPr lIns="0" tIns="0" rIns="0" bIns="0" rtlCol="0" anchor="t">
            <a:spAutoFit/>
          </a:bodyPr>
          <a:lstStyle/>
          <a:p>
            <a:pPr algn="r">
              <a:lnSpc>
                <a:spcPts val="2999"/>
              </a:lnSpc>
            </a:pPr>
            <a:r>
              <a:rPr lang="en-US" sz="2499">
                <a:solidFill>
                  <a:srgbClr val="FFFFFF"/>
                </a:solidFill>
                <a:latin typeface="HK Grotesk Medium"/>
              </a:rPr>
              <a:t>02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9632" y="3034923"/>
            <a:ext cx="9653632" cy="5458899"/>
          </a:xfrm>
          <a:custGeom>
            <a:avLst/>
            <a:gdLst/>
            <a:ahLst/>
            <a:cxnLst/>
            <a:rect l="l" t="t" r="r" b="b"/>
            <a:pathLst>
              <a:path w="9653632" h="5458899">
                <a:moveTo>
                  <a:pt x="0" y="0"/>
                </a:moveTo>
                <a:lnTo>
                  <a:pt x="9653632" y="0"/>
                </a:lnTo>
                <a:lnTo>
                  <a:pt x="9653632" y="5458899"/>
                </a:lnTo>
                <a:lnTo>
                  <a:pt x="0" y="5458899"/>
                </a:lnTo>
                <a:lnTo>
                  <a:pt x="0" y="0"/>
                </a:lnTo>
                <a:close/>
              </a:path>
            </a:pathLst>
          </a:custGeom>
          <a:blipFill>
            <a:blip r:embed="rId2"/>
            <a:stretch>
              <a:fillRect/>
            </a:stretch>
          </a:blipFill>
        </p:spPr>
      </p:sp>
      <p:sp>
        <p:nvSpPr>
          <p:cNvPr id="3" name="Freeform 3"/>
          <p:cNvSpPr/>
          <p:nvPr/>
        </p:nvSpPr>
        <p:spPr>
          <a:xfrm>
            <a:off x="10163264" y="3930646"/>
            <a:ext cx="8186956" cy="6107259"/>
          </a:xfrm>
          <a:custGeom>
            <a:avLst/>
            <a:gdLst/>
            <a:ahLst/>
            <a:cxnLst/>
            <a:rect l="l" t="t" r="r" b="b"/>
            <a:pathLst>
              <a:path w="8186956" h="6107259">
                <a:moveTo>
                  <a:pt x="0" y="0"/>
                </a:moveTo>
                <a:lnTo>
                  <a:pt x="8186956" y="0"/>
                </a:lnTo>
                <a:lnTo>
                  <a:pt x="8186956" y="6107259"/>
                </a:lnTo>
                <a:lnTo>
                  <a:pt x="0" y="6107259"/>
                </a:lnTo>
                <a:lnTo>
                  <a:pt x="0" y="0"/>
                </a:lnTo>
                <a:close/>
              </a:path>
            </a:pathLst>
          </a:custGeom>
          <a:blipFill>
            <a:blip r:embed="rId3"/>
            <a:stretch>
              <a:fillRect r="-33097"/>
            </a:stretch>
          </a:blipFill>
        </p:spPr>
      </p:sp>
      <p:sp>
        <p:nvSpPr>
          <p:cNvPr id="4" name="Freeform 4"/>
          <p:cNvSpPr/>
          <p:nvPr/>
        </p:nvSpPr>
        <p:spPr>
          <a:xfrm>
            <a:off x="509632" y="7592134"/>
            <a:ext cx="9460101" cy="2694866"/>
          </a:xfrm>
          <a:custGeom>
            <a:avLst/>
            <a:gdLst/>
            <a:ahLst/>
            <a:cxnLst/>
            <a:rect l="l" t="t" r="r" b="b"/>
            <a:pathLst>
              <a:path w="9460101" h="2694866">
                <a:moveTo>
                  <a:pt x="0" y="0"/>
                </a:moveTo>
                <a:lnTo>
                  <a:pt x="9460101" y="0"/>
                </a:lnTo>
                <a:lnTo>
                  <a:pt x="9460101" y="2694866"/>
                </a:lnTo>
                <a:lnTo>
                  <a:pt x="0" y="2694866"/>
                </a:lnTo>
                <a:lnTo>
                  <a:pt x="0" y="0"/>
                </a:lnTo>
                <a:close/>
              </a:path>
            </a:pathLst>
          </a:custGeom>
          <a:blipFill>
            <a:blip r:embed="rId4"/>
            <a:stretch>
              <a:fillRect/>
            </a:stretch>
          </a:blipFill>
        </p:spPr>
      </p:sp>
      <p:sp>
        <p:nvSpPr>
          <p:cNvPr id="5" name="TextBox 5"/>
          <p:cNvSpPr txBox="1"/>
          <p:nvPr/>
        </p:nvSpPr>
        <p:spPr>
          <a:xfrm>
            <a:off x="509632" y="395613"/>
            <a:ext cx="8247305" cy="3535033"/>
          </a:xfrm>
          <a:prstGeom prst="rect">
            <a:avLst/>
          </a:prstGeom>
        </p:spPr>
        <p:txBody>
          <a:bodyPr lIns="0" tIns="0" rIns="0" bIns="0" rtlCol="0" anchor="t">
            <a:spAutoFit/>
          </a:bodyPr>
          <a:lstStyle/>
          <a:p>
            <a:pPr>
              <a:lnSpc>
                <a:spcPts val="9380"/>
              </a:lnSpc>
            </a:pPr>
            <a:r>
              <a:rPr lang="en-US" sz="6700">
                <a:solidFill>
                  <a:srgbClr val="191824"/>
                </a:solidFill>
                <a:latin typeface="Paalalabas Wide"/>
              </a:rPr>
              <a:t>ANOMALY DETECTION HTML REPORT</a:t>
            </a:r>
          </a:p>
          <a:p>
            <a:pPr>
              <a:lnSpc>
                <a:spcPts val="9380"/>
              </a:lnSpc>
            </a:pPr>
            <a:r>
              <a:rPr lang="en-US" sz="6700">
                <a:solidFill>
                  <a:srgbClr val="191824"/>
                </a:solidFill>
                <a:latin typeface="Paalalabas Wide"/>
              </a:rPr>
              <a:t> </a:t>
            </a:r>
          </a:p>
        </p:txBody>
      </p:sp>
      <p:sp>
        <p:nvSpPr>
          <p:cNvPr id="6" name="TextBox 6"/>
          <p:cNvSpPr txBox="1"/>
          <p:nvPr/>
        </p:nvSpPr>
        <p:spPr>
          <a:xfrm>
            <a:off x="9144000" y="490863"/>
            <a:ext cx="7186232" cy="2325370"/>
          </a:xfrm>
          <a:prstGeom prst="rect">
            <a:avLst/>
          </a:prstGeom>
        </p:spPr>
        <p:txBody>
          <a:bodyPr lIns="0" tIns="0" rIns="0" bIns="0" rtlCol="0" anchor="t">
            <a:spAutoFit/>
          </a:bodyPr>
          <a:lstStyle/>
          <a:p>
            <a:pPr>
              <a:lnSpc>
                <a:spcPts val="3079"/>
              </a:lnSpc>
            </a:pPr>
            <a:r>
              <a:rPr lang="en-US" sz="2199">
                <a:solidFill>
                  <a:srgbClr val="191824"/>
                </a:solidFill>
                <a:latin typeface="Canva Sans"/>
              </a:rPr>
              <a:t>The reformatted tables are then passed through functions that extract relevant data and add them to templates for textual summaries of results.</a:t>
            </a:r>
          </a:p>
          <a:p>
            <a:pPr>
              <a:lnSpc>
                <a:spcPts val="3079"/>
              </a:lnSpc>
            </a:pPr>
            <a:endParaRPr lang="en-US" sz="2199">
              <a:solidFill>
                <a:srgbClr val="191824"/>
              </a:solidFill>
              <a:latin typeface="Canva Sans"/>
            </a:endParaRPr>
          </a:p>
          <a:p>
            <a:pPr>
              <a:lnSpc>
                <a:spcPts val="3079"/>
              </a:lnSpc>
            </a:pPr>
            <a:r>
              <a:rPr lang="en-US" sz="2199">
                <a:solidFill>
                  <a:srgbClr val="191824"/>
                </a:solidFill>
                <a:latin typeface="Canva Sans"/>
              </a:rPr>
              <a:t>This helps provide a concise overview of the anomaly detection output </a:t>
            </a:r>
          </a:p>
        </p:txBody>
      </p:sp>
      <p:sp>
        <p:nvSpPr>
          <p:cNvPr id="7" name="TextBox 7"/>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191824"/>
                </a:solidFill>
                <a:latin typeface="HK Grotesk Medium"/>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1028700" y="1644650"/>
            <a:ext cx="16230600" cy="3498850"/>
          </a:xfrm>
          <a:prstGeom prst="rect">
            <a:avLst/>
          </a:prstGeom>
        </p:spPr>
        <p:txBody>
          <a:bodyPr lIns="0" tIns="0" rIns="0" bIns="0" rtlCol="0" anchor="t">
            <a:spAutoFit/>
          </a:bodyPr>
          <a:lstStyle/>
          <a:p>
            <a:pPr algn="just">
              <a:lnSpc>
                <a:spcPts val="3500"/>
              </a:lnSpc>
            </a:pPr>
            <a:r>
              <a:rPr lang="en-US" sz="2500">
                <a:solidFill>
                  <a:srgbClr val="FFFFFF"/>
                </a:solidFill>
                <a:latin typeface="IBM Plex Sans"/>
              </a:rPr>
              <a:t>Mutual information score measures the statistical dependency between two variables. It quantifies the amount of information that knowing the value of one variable provides about the other variable. In other words, it measures how much information is shared between the variables.</a:t>
            </a:r>
          </a:p>
          <a:p>
            <a:pPr algn="just">
              <a:lnSpc>
                <a:spcPts val="3500"/>
              </a:lnSpc>
            </a:pPr>
            <a:endParaRPr lang="en-US" sz="2500">
              <a:solidFill>
                <a:srgbClr val="FFFFFF"/>
              </a:solidFill>
              <a:latin typeface="IBM Plex Sans"/>
            </a:endParaRPr>
          </a:p>
          <a:p>
            <a:pPr algn="just">
              <a:lnSpc>
                <a:spcPts val="3500"/>
              </a:lnSpc>
            </a:pPr>
            <a:r>
              <a:rPr lang="en-US" sz="2500">
                <a:solidFill>
                  <a:srgbClr val="FFFFFF"/>
                </a:solidFill>
                <a:latin typeface="IBM Plex Sans Bold"/>
              </a:rPr>
              <a:t>MODEL DETAILS:</a:t>
            </a:r>
          </a:p>
          <a:p>
            <a:pPr marL="539751" lvl="1" indent="-269876" algn="just">
              <a:lnSpc>
                <a:spcPts val="3500"/>
              </a:lnSpc>
              <a:buFont typeface="Arial"/>
              <a:buChar char="•"/>
            </a:pPr>
            <a:r>
              <a:rPr lang="en-US" sz="2500">
                <a:solidFill>
                  <a:srgbClr val="FFFFFF"/>
                </a:solidFill>
                <a:latin typeface="IBM Plex Sans"/>
              </a:rPr>
              <a:t>Categorical Features: ['datetime', 'model', 'firmware_version', 'org_name', 'dur_bucket', 'occurrence_bucket']</a:t>
            </a:r>
          </a:p>
          <a:p>
            <a:pPr marL="539751" lvl="1" indent="-269876" algn="just">
              <a:lnSpc>
                <a:spcPts val="3500"/>
              </a:lnSpc>
              <a:buFont typeface="Arial"/>
              <a:buChar char="•"/>
            </a:pPr>
            <a:r>
              <a:rPr lang="en-US" sz="2500">
                <a:solidFill>
                  <a:srgbClr val="FFFFFF"/>
                </a:solidFill>
                <a:latin typeface="IBM Plex Sans"/>
              </a:rPr>
              <a:t>Continuous Feature: ['issue_count']</a:t>
            </a:r>
          </a:p>
          <a:p>
            <a:pPr marL="539751" lvl="1" indent="-269876" algn="just">
              <a:lnSpc>
                <a:spcPts val="3500"/>
              </a:lnSpc>
              <a:spcBef>
                <a:spcPct val="0"/>
              </a:spcBef>
              <a:buFont typeface="Arial"/>
              <a:buChar char="•"/>
            </a:pPr>
            <a:r>
              <a:rPr lang="en-US" sz="2500">
                <a:solidFill>
                  <a:srgbClr val="FFFFFF"/>
                </a:solidFill>
                <a:latin typeface="IBM Plex Sans"/>
              </a:rPr>
              <a:t>Target: ['uac']</a:t>
            </a:r>
          </a:p>
        </p:txBody>
      </p:sp>
      <p:graphicFrame>
        <p:nvGraphicFramePr>
          <p:cNvPr id="3" name="Table 3"/>
          <p:cNvGraphicFramePr>
            <a:graphicFrameLocks noGrp="1"/>
          </p:cNvGraphicFramePr>
          <p:nvPr/>
        </p:nvGraphicFramePr>
        <p:xfrm>
          <a:off x="9944100" y="5143500"/>
          <a:ext cx="7315200" cy="379095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631825">
                <a:tc>
                  <a:txBody>
                    <a:bodyPr/>
                    <a:lstStyle/>
                    <a:p>
                      <a:pPr algn="l">
                        <a:lnSpc>
                          <a:spcPts val="2239"/>
                        </a:lnSpc>
                        <a:defRPr/>
                      </a:pPr>
                      <a:r>
                        <a:rPr lang="en-US" sz="1599">
                          <a:solidFill>
                            <a:srgbClr val="FFFFFF"/>
                          </a:solidFill>
                          <a:latin typeface="IBM Plex Sans Bold"/>
                        </a:rPr>
                        <a:t>feature</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Bold"/>
                        </a:rPr>
                        <a:t>mi_score</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Bold"/>
                        </a:rPr>
                        <a:t>relative mi</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Bold"/>
                        </a:rPr>
                        <a:t>Tag</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631825">
                <a:tc>
                  <a:txBody>
                    <a:bodyPr/>
                    <a:lstStyle/>
                    <a:p>
                      <a:pPr algn="l">
                        <a:lnSpc>
                          <a:spcPts val="2239"/>
                        </a:lnSpc>
                        <a:defRPr/>
                      </a:pPr>
                      <a:r>
                        <a:rPr lang="en-US" sz="1599">
                          <a:solidFill>
                            <a:srgbClr val="FFFFFF"/>
                          </a:solidFill>
                          <a:latin typeface="IBM Plex Sans"/>
                        </a:rPr>
                        <a:t>Org</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0.3208</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1</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Large</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31825">
                <a:tc>
                  <a:txBody>
                    <a:bodyPr/>
                    <a:lstStyle/>
                    <a:p>
                      <a:pPr algn="l">
                        <a:lnSpc>
                          <a:spcPts val="2239"/>
                        </a:lnSpc>
                        <a:defRPr/>
                      </a:pPr>
                      <a:r>
                        <a:rPr lang="en-US" sz="1599">
                          <a:solidFill>
                            <a:srgbClr val="FFFFFF"/>
                          </a:solidFill>
                          <a:latin typeface="IBM Plex Sans"/>
                        </a:rPr>
                        <a:t>Version</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0.1486</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0.4634</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Medium</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631825">
                <a:tc>
                  <a:txBody>
                    <a:bodyPr/>
                    <a:lstStyle/>
                    <a:p>
                      <a:pPr algn="l">
                        <a:lnSpc>
                          <a:spcPts val="2239"/>
                        </a:lnSpc>
                        <a:defRPr/>
                      </a:pPr>
                      <a:r>
                        <a:rPr lang="en-US" sz="1599">
                          <a:solidFill>
                            <a:srgbClr val="FFFFFF"/>
                          </a:solidFill>
                          <a:latin typeface="IBM Plex Sans"/>
                        </a:rPr>
                        <a:t>Datetime</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0.0848</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0.2645</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Small</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31825">
                <a:tc>
                  <a:txBody>
                    <a:bodyPr/>
                    <a:lstStyle/>
                    <a:p>
                      <a:pPr algn="l">
                        <a:lnSpc>
                          <a:spcPts val="2239"/>
                        </a:lnSpc>
                        <a:defRPr/>
                      </a:pPr>
                      <a:r>
                        <a:rPr lang="en-US" sz="1599">
                          <a:solidFill>
                            <a:srgbClr val="FFFFFF"/>
                          </a:solidFill>
                          <a:latin typeface="IBM Plex Sans"/>
                        </a:rPr>
                        <a:t>Model</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0.0223</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0.0685</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Close to 0</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631825">
                <a:tc>
                  <a:txBody>
                    <a:bodyPr/>
                    <a:lstStyle/>
                    <a:p>
                      <a:pPr algn="l">
                        <a:lnSpc>
                          <a:spcPts val="2239"/>
                        </a:lnSpc>
                        <a:defRPr/>
                      </a:pPr>
                      <a:r>
                        <a:rPr lang="en-US" sz="1599">
                          <a:solidFill>
                            <a:srgbClr val="FFFFFF"/>
                          </a:solidFill>
                          <a:latin typeface="IBM Plex Sans"/>
                        </a:rPr>
                        <a:t>...</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239"/>
                        </a:lnSpc>
                        <a:defRPr/>
                      </a:pPr>
                      <a:r>
                        <a:rPr lang="en-US" sz="1599">
                          <a:solidFill>
                            <a:srgbClr val="FFFFFF"/>
                          </a:solidFill>
                          <a:latin typeface="IBM Plex Sans"/>
                        </a:rPr>
                        <a:t>...</a:t>
                      </a:r>
                      <a:endParaRPr lang="en-US" sz="1100"/>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4"/>
          <p:cNvSpPr txBox="1"/>
          <p:nvPr/>
        </p:nvSpPr>
        <p:spPr>
          <a:xfrm>
            <a:off x="1028700" y="405128"/>
            <a:ext cx="15593747" cy="1034419"/>
          </a:xfrm>
          <a:prstGeom prst="rect">
            <a:avLst/>
          </a:prstGeom>
        </p:spPr>
        <p:txBody>
          <a:bodyPr lIns="0" tIns="0" rIns="0" bIns="0" rtlCol="0" anchor="t">
            <a:spAutoFit/>
          </a:bodyPr>
          <a:lstStyle/>
          <a:p>
            <a:pPr marL="0" lvl="1" indent="0" algn="l">
              <a:lnSpc>
                <a:spcPts val="7980"/>
              </a:lnSpc>
            </a:pPr>
            <a:r>
              <a:rPr lang="en-US" sz="7000">
                <a:solidFill>
                  <a:srgbClr val="7AC80B"/>
                </a:solidFill>
                <a:latin typeface="Paalalabas Wide"/>
              </a:rPr>
              <a:t>Correlation - MUTUAL INFORMATION</a:t>
            </a:r>
          </a:p>
        </p:txBody>
      </p:sp>
      <p:sp>
        <p:nvSpPr>
          <p:cNvPr id="5" name="TextBox 5"/>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7AC80B"/>
                </a:solidFill>
                <a:latin typeface="HK Grotesk Medium"/>
              </a:rPr>
              <a:t>21</a:t>
            </a:r>
          </a:p>
        </p:txBody>
      </p:sp>
      <p:sp>
        <p:nvSpPr>
          <p:cNvPr id="6" name="TextBox 6"/>
          <p:cNvSpPr txBox="1"/>
          <p:nvPr/>
        </p:nvSpPr>
        <p:spPr>
          <a:xfrm>
            <a:off x="1028700" y="5353050"/>
            <a:ext cx="8578853" cy="4375150"/>
          </a:xfrm>
          <a:prstGeom prst="rect">
            <a:avLst/>
          </a:prstGeom>
        </p:spPr>
        <p:txBody>
          <a:bodyPr lIns="0" tIns="0" rIns="0" bIns="0" rtlCol="0" anchor="t">
            <a:spAutoFit/>
          </a:bodyPr>
          <a:lstStyle/>
          <a:p>
            <a:pPr algn="just">
              <a:lnSpc>
                <a:spcPts val="3500"/>
              </a:lnSpc>
            </a:pPr>
            <a:r>
              <a:rPr lang="en-US" sz="2500">
                <a:solidFill>
                  <a:srgbClr val="FFFFFF"/>
                </a:solidFill>
                <a:latin typeface="IBM Plex Sans"/>
              </a:rPr>
              <a:t>In our results, we classified MI scores into four categories: large, medium, small and close to 0 to help better understand the scores.</a:t>
            </a:r>
          </a:p>
          <a:p>
            <a:pPr algn="just">
              <a:lnSpc>
                <a:spcPts val="3500"/>
              </a:lnSpc>
            </a:pPr>
            <a:endParaRPr lang="en-US" sz="2500">
              <a:solidFill>
                <a:srgbClr val="FFFFFF"/>
              </a:solidFill>
              <a:latin typeface="IBM Plex Sans"/>
            </a:endParaRPr>
          </a:p>
          <a:p>
            <a:pPr marL="0" lvl="1" indent="0" algn="just">
              <a:lnSpc>
                <a:spcPts val="3500"/>
              </a:lnSpc>
              <a:spcBef>
                <a:spcPct val="0"/>
              </a:spcBef>
            </a:pPr>
            <a:r>
              <a:rPr lang="en-US" sz="2500">
                <a:solidFill>
                  <a:srgbClr val="FFFFFF"/>
                </a:solidFill>
                <a:latin typeface="IBM Plex Sans"/>
              </a:rPr>
              <a:t>A high mutual information score indicates a strong dependency or relationship between the variables, where knowing the value of one variable can help predict the value of the other variable. On the other hand, a low mutual information score indicates a weak or no dependency between the variables</a:t>
            </a:r>
          </a:p>
        </p:txBody>
      </p:sp>
      <p:sp>
        <p:nvSpPr>
          <p:cNvPr id="7" name="TextBox 7"/>
          <p:cNvSpPr txBox="1"/>
          <p:nvPr/>
        </p:nvSpPr>
        <p:spPr>
          <a:xfrm>
            <a:off x="9944100" y="9042400"/>
            <a:ext cx="7315200" cy="523874"/>
          </a:xfrm>
          <a:prstGeom prst="rect">
            <a:avLst/>
          </a:prstGeom>
        </p:spPr>
        <p:txBody>
          <a:bodyPr lIns="0" tIns="0" rIns="0" bIns="0" rtlCol="0" anchor="t">
            <a:spAutoFit/>
          </a:bodyPr>
          <a:lstStyle/>
          <a:p>
            <a:pPr marL="0" lvl="1" indent="0" algn="just">
              <a:lnSpc>
                <a:spcPts val="2100"/>
              </a:lnSpc>
              <a:spcBef>
                <a:spcPct val="0"/>
              </a:spcBef>
            </a:pPr>
            <a:r>
              <a:rPr lang="en-US" sz="1500">
                <a:solidFill>
                  <a:srgbClr val="FFFFFF"/>
                </a:solidFill>
                <a:latin typeface="IBM Plex Sans Bold"/>
              </a:rPr>
              <a:t>Following results indicate a high variation in org names with unique ap counts, indicating we can find a major contributor of the event in one of the orgs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AutoShape 2"/>
          <p:cNvSpPr/>
          <p:nvPr/>
        </p:nvSpPr>
        <p:spPr>
          <a:xfrm>
            <a:off x="0" y="0"/>
            <a:ext cx="8989155" cy="10287000"/>
          </a:xfrm>
          <a:prstGeom prst="rect">
            <a:avLst/>
          </a:prstGeom>
          <a:solidFill>
            <a:srgbClr val="191824"/>
          </a:solidFill>
        </p:spPr>
      </p:sp>
      <p:sp>
        <p:nvSpPr>
          <p:cNvPr id="3" name="TextBox 3"/>
          <p:cNvSpPr txBox="1"/>
          <p:nvPr/>
        </p:nvSpPr>
        <p:spPr>
          <a:xfrm>
            <a:off x="897987" y="990372"/>
            <a:ext cx="6799824" cy="876300"/>
          </a:xfrm>
          <a:prstGeom prst="rect">
            <a:avLst/>
          </a:prstGeom>
        </p:spPr>
        <p:txBody>
          <a:bodyPr lIns="0" tIns="0" rIns="0" bIns="0" rtlCol="0" anchor="t">
            <a:spAutoFit/>
          </a:bodyPr>
          <a:lstStyle/>
          <a:p>
            <a:pPr>
              <a:lnSpc>
                <a:spcPts val="6600"/>
              </a:lnSpc>
            </a:pPr>
            <a:r>
              <a:rPr lang="en-US" sz="6000">
                <a:solidFill>
                  <a:srgbClr val="7AC80B"/>
                </a:solidFill>
                <a:latin typeface="Paalalabas Wide"/>
              </a:rPr>
              <a:t>CONCLUSION</a:t>
            </a:r>
          </a:p>
        </p:txBody>
      </p:sp>
      <p:sp>
        <p:nvSpPr>
          <p:cNvPr id="4" name="TextBox 4"/>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7AC80B"/>
                </a:solidFill>
                <a:latin typeface="HK Grotesk Medium"/>
              </a:rPr>
              <a:t>22</a:t>
            </a:r>
          </a:p>
        </p:txBody>
      </p:sp>
      <p:sp>
        <p:nvSpPr>
          <p:cNvPr id="5" name="TextBox 5"/>
          <p:cNvSpPr txBox="1"/>
          <p:nvPr/>
        </p:nvSpPr>
        <p:spPr>
          <a:xfrm>
            <a:off x="9563102" y="933222"/>
            <a:ext cx="5878259" cy="933450"/>
          </a:xfrm>
          <a:prstGeom prst="rect">
            <a:avLst/>
          </a:prstGeom>
        </p:spPr>
        <p:txBody>
          <a:bodyPr lIns="0" tIns="0" rIns="0" bIns="0" rtlCol="0" anchor="t">
            <a:spAutoFit/>
          </a:bodyPr>
          <a:lstStyle/>
          <a:p>
            <a:pPr algn="just">
              <a:lnSpc>
                <a:spcPts val="7200"/>
              </a:lnSpc>
            </a:pPr>
            <a:r>
              <a:rPr lang="en-US" sz="6000">
                <a:solidFill>
                  <a:srgbClr val="F8F8F8"/>
                </a:solidFill>
                <a:latin typeface="Paalalabas Wide"/>
              </a:rPr>
              <a:t>FUTURE SCOPE</a:t>
            </a:r>
          </a:p>
        </p:txBody>
      </p:sp>
      <p:sp>
        <p:nvSpPr>
          <p:cNvPr id="6" name="TextBox 6"/>
          <p:cNvSpPr txBox="1"/>
          <p:nvPr/>
        </p:nvSpPr>
        <p:spPr>
          <a:xfrm>
            <a:off x="9575777" y="2088773"/>
            <a:ext cx="7884082" cy="7004047"/>
          </a:xfrm>
          <a:prstGeom prst="rect">
            <a:avLst/>
          </a:prstGeom>
        </p:spPr>
        <p:txBody>
          <a:bodyPr lIns="0" tIns="0" rIns="0" bIns="0" rtlCol="0" anchor="t">
            <a:spAutoFit/>
          </a:bodyPr>
          <a:lstStyle/>
          <a:p>
            <a:pPr algn="just">
              <a:lnSpc>
                <a:spcPts val="3500"/>
              </a:lnSpc>
            </a:pPr>
            <a:r>
              <a:rPr lang="en-US" sz="2500">
                <a:solidFill>
                  <a:srgbClr val="F8F8F8"/>
                </a:solidFill>
                <a:latin typeface="IBM Plex Sans"/>
              </a:rPr>
              <a:t>One potential area of future scope lies in expanding the anomaly detection capabilities. </a:t>
            </a:r>
          </a:p>
          <a:p>
            <a:pPr marL="539772" lvl="1" indent="-269886" algn="just">
              <a:lnSpc>
                <a:spcPts val="3500"/>
              </a:lnSpc>
              <a:buFont typeface="Arial"/>
              <a:buChar char="•"/>
            </a:pPr>
            <a:r>
              <a:rPr lang="en-US" sz="2500">
                <a:solidFill>
                  <a:srgbClr val="F8F8F8"/>
                </a:solidFill>
                <a:latin typeface="IBM Plex Sans"/>
              </a:rPr>
              <a:t>The  project can incorporate additional types of events </a:t>
            </a:r>
          </a:p>
          <a:p>
            <a:pPr marL="539772" lvl="1" indent="-269886" algn="just">
              <a:lnSpc>
                <a:spcPts val="3500"/>
              </a:lnSpc>
              <a:buFont typeface="Arial"/>
              <a:buChar char="•"/>
            </a:pPr>
            <a:r>
              <a:rPr lang="en-US" sz="2500">
                <a:solidFill>
                  <a:srgbClr val="F8F8F8"/>
                </a:solidFill>
                <a:latin typeface="IBM Plex Sans"/>
              </a:rPr>
              <a:t>Further work can be done to speed up and refine the anomaly detection algorithm, such as integration of parallelism and dynamically selecting model based on event type analysed</a:t>
            </a:r>
          </a:p>
          <a:p>
            <a:pPr algn="just">
              <a:lnSpc>
                <a:spcPts val="3500"/>
              </a:lnSpc>
            </a:pPr>
            <a:endParaRPr lang="en-US" sz="2500">
              <a:solidFill>
                <a:srgbClr val="F8F8F8"/>
              </a:solidFill>
              <a:latin typeface="IBM Plex Sans"/>
            </a:endParaRPr>
          </a:p>
          <a:p>
            <a:pPr algn="just">
              <a:lnSpc>
                <a:spcPts val="3500"/>
              </a:lnSpc>
            </a:pPr>
            <a:r>
              <a:rPr lang="en-US" sz="2500">
                <a:solidFill>
                  <a:srgbClr val="F8F8F8"/>
                </a:solidFill>
                <a:latin typeface="IBM Plex Sans"/>
              </a:rPr>
              <a:t>Another way is to integrate real-time capabilities that would allow us to monitor listed events real time and receive reports if any major anomaly has been detected.</a:t>
            </a:r>
          </a:p>
          <a:p>
            <a:pPr algn="just">
              <a:lnSpc>
                <a:spcPts val="3500"/>
              </a:lnSpc>
            </a:pPr>
            <a:endParaRPr lang="en-US" sz="2500">
              <a:solidFill>
                <a:srgbClr val="F8F8F8"/>
              </a:solidFill>
              <a:latin typeface="IBM Plex Sans"/>
            </a:endParaRPr>
          </a:p>
          <a:p>
            <a:pPr algn="just">
              <a:lnSpc>
                <a:spcPts val="3500"/>
              </a:lnSpc>
            </a:pPr>
            <a:r>
              <a:rPr lang="en-US" sz="2500">
                <a:solidFill>
                  <a:srgbClr val="F8F8F8"/>
                </a:solidFill>
                <a:latin typeface="IBM Plex Sans"/>
              </a:rPr>
              <a:t>Usage of natural language processing models to make the generation of textual summaries more dynamic.</a:t>
            </a:r>
          </a:p>
        </p:txBody>
      </p:sp>
      <p:sp>
        <p:nvSpPr>
          <p:cNvPr id="7" name="TextBox 7"/>
          <p:cNvSpPr txBox="1"/>
          <p:nvPr/>
        </p:nvSpPr>
        <p:spPr>
          <a:xfrm>
            <a:off x="897987" y="2098298"/>
            <a:ext cx="7513947" cy="7111362"/>
          </a:xfrm>
          <a:prstGeom prst="rect">
            <a:avLst/>
          </a:prstGeom>
        </p:spPr>
        <p:txBody>
          <a:bodyPr lIns="0" tIns="0" rIns="0" bIns="0" rtlCol="0" anchor="t">
            <a:spAutoFit/>
          </a:bodyPr>
          <a:lstStyle/>
          <a:p>
            <a:pPr algn="just">
              <a:lnSpc>
                <a:spcPts val="3360"/>
              </a:lnSpc>
            </a:pPr>
            <a:r>
              <a:rPr lang="en-US" sz="2400">
                <a:solidFill>
                  <a:srgbClr val="7AC80B"/>
                </a:solidFill>
                <a:latin typeface="IBM Plex Sans"/>
              </a:rPr>
              <a:t>Through exploratory analysis, anomaly detection, and the use of mutual information scores, we have gained a comprehensive understanding of AP data trends, identified anomalies, and uncovered important relationships between variables.</a:t>
            </a:r>
          </a:p>
          <a:p>
            <a:pPr algn="just">
              <a:lnSpc>
                <a:spcPts val="3360"/>
              </a:lnSpc>
            </a:pPr>
            <a:endParaRPr lang="en-US" sz="2400">
              <a:solidFill>
                <a:srgbClr val="7AC80B"/>
              </a:solidFill>
              <a:latin typeface="IBM Plex Sans"/>
            </a:endParaRPr>
          </a:p>
          <a:p>
            <a:pPr algn="just">
              <a:lnSpc>
                <a:spcPts val="3360"/>
              </a:lnSpc>
            </a:pPr>
            <a:r>
              <a:rPr lang="en-US" sz="2400">
                <a:solidFill>
                  <a:srgbClr val="7AC80B"/>
                </a:solidFill>
                <a:latin typeface="IBM Plex Sans"/>
              </a:rPr>
              <a:t>The implementation of the LSTM autoencoder model for anomaly detection and correlation using Mutual Information (MI) has proven to be effective in identifying abnormal patterns in AP events data.</a:t>
            </a:r>
          </a:p>
          <a:p>
            <a:pPr algn="just">
              <a:lnSpc>
                <a:spcPts val="3360"/>
              </a:lnSpc>
            </a:pPr>
            <a:endParaRPr lang="en-US" sz="2400">
              <a:solidFill>
                <a:srgbClr val="7AC80B"/>
              </a:solidFill>
              <a:latin typeface="IBM Plex Sans"/>
            </a:endParaRPr>
          </a:p>
          <a:p>
            <a:pPr algn="just">
              <a:lnSpc>
                <a:spcPts val="3360"/>
              </a:lnSpc>
            </a:pPr>
            <a:r>
              <a:rPr lang="en-US" sz="2400">
                <a:solidFill>
                  <a:srgbClr val="7AC80B"/>
                </a:solidFill>
                <a:latin typeface="IBM Plex Sans"/>
              </a:rPr>
              <a:t>The integration of textual summaries, graphical representations, and tabular summaries has enhanced the comprehension and accessibility of the findings, providing the company with concise yet informative insights into the state of the AP system.</a:t>
            </a:r>
          </a:p>
          <a:p>
            <a:pPr algn="just">
              <a:lnSpc>
                <a:spcPts val="3360"/>
              </a:lnSpc>
            </a:pPr>
            <a:endParaRPr lang="en-US" sz="2400">
              <a:solidFill>
                <a:srgbClr val="7AC80B"/>
              </a:solidFill>
              <a:latin typeface="IBM Plex Sans"/>
            </a:endParaRPr>
          </a:p>
        </p:txBody>
      </p:sp>
      <p:grpSp>
        <p:nvGrpSpPr>
          <p:cNvPr id="8" name="Group 8"/>
          <p:cNvGrpSpPr/>
          <p:nvPr/>
        </p:nvGrpSpPr>
        <p:grpSpPr>
          <a:xfrm>
            <a:off x="0" y="0"/>
            <a:ext cx="16192500" cy="172508"/>
            <a:chOff x="0" y="0"/>
            <a:chExt cx="4264691" cy="45434"/>
          </a:xfrm>
        </p:grpSpPr>
        <p:sp>
          <p:nvSpPr>
            <p:cNvPr id="9" name="Freeform 9"/>
            <p:cNvSpPr/>
            <p:nvPr/>
          </p:nvSpPr>
          <p:spPr>
            <a:xfrm>
              <a:off x="0" y="0"/>
              <a:ext cx="4264691" cy="45434"/>
            </a:xfrm>
            <a:custGeom>
              <a:avLst/>
              <a:gdLst/>
              <a:ahLst/>
              <a:cxnLst/>
              <a:rect l="l" t="t" r="r" b="b"/>
              <a:pathLst>
                <a:path w="4264691" h="45434">
                  <a:moveTo>
                    <a:pt x="0" y="0"/>
                  </a:moveTo>
                  <a:lnTo>
                    <a:pt x="4264691" y="0"/>
                  </a:lnTo>
                  <a:lnTo>
                    <a:pt x="4264691" y="45434"/>
                  </a:lnTo>
                  <a:lnTo>
                    <a:pt x="0" y="45434"/>
                  </a:lnTo>
                  <a:close/>
                </a:path>
              </a:pathLst>
            </a:custGeom>
            <a:solidFill>
              <a:srgbClr val="F8F8F8"/>
            </a:solidFill>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grpSp>
        <p:nvGrpSpPr>
          <p:cNvPr id="11" name="Group 11"/>
          <p:cNvGrpSpPr/>
          <p:nvPr/>
        </p:nvGrpSpPr>
        <p:grpSpPr>
          <a:xfrm>
            <a:off x="15795095" y="10085960"/>
            <a:ext cx="2712788" cy="254369"/>
            <a:chOff x="0" y="0"/>
            <a:chExt cx="714479" cy="66994"/>
          </a:xfrm>
        </p:grpSpPr>
        <p:sp>
          <p:nvSpPr>
            <p:cNvPr id="12" name="Freeform 12"/>
            <p:cNvSpPr/>
            <p:nvPr/>
          </p:nvSpPr>
          <p:spPr>
            <a:xfrm>
              <a:off x="0" y="0"/>
              <a:ext cx="714479" cy="66994"/>
            </a:xfrm>
            <a:custGeom>
              <a:avLst/>
              <a:gdLst/>
              <a:ahLst/>
              <a:cxnLst/>
              <a:rect l="l" t="t" r="r" b="b"/>
              <a:pathLst>
                <a:path w="714479" h="66994">
                  <a:moveTo>
                    <a:pt x="0" y="0"/>
                  </a:moveTo>
                  <a:lnTo>
                    <a:pt x="714479" y="0"/>
                  </a:lnTo>
                  <a:lnTo>
                    <a:pt x="714479" y="66994"/>
                  </a:lnTo>
                  <a:lnTo>
                    <a:pt x="0" y="66994"/>
                  </a:lnTo>
                  <a:close/>
                </a:path>
              </a:pathLst>
            </a:custGeom>
            <a:solidFill>
              <a:srgbClr val="F8F8F8"/>
            </a:solidFill>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1028700" y="490544"/>
            <a:ext cx="12189098" cy="1104887"/>
          </a:xfrm>
          <a:prstGeom prst="rect">
            <a:avLst/>
          </a:prstGeom>
        </p:spPr>
        <p:txBody>
          <a:bodyPr lIns="0" tIns="0" rIns="0" bIns="0" rtlCol="0" anchor="t">
            <a:spAutoFit/>
          </a:bodyPr>
          <a:lstStyle/>
          <a:p>
            <a:pPr>
              <a:lnSpc>
                <a:spcPts val="8548"/>
              </a:lnSpc>
            </a:pPr>
            <a:r>
              <a:rPr lang="en-US" sz="7498">
                <a:solidFill>
                  <a:srgbClr val="7AC80B"/>
                </a:solidFill>
                <a:latin typeface="Paalalabas Wide"/>
              </a:rPr>
              <a:t>references</a:t>
            </a:r>
          </a:p>
        </p:txBody>
      </p:sp>
      <p:sp>
        <p:nvSpPr>
          <p:cNvPr id="3" name="TextBox 3"/>
          <p:cNvSpPr txBox="1"/>
          <p:nvPr/>
        </p:nvSpPr>
        <p:spPr>
          <a:xfrm>
            <a:off x="1028700" y="8562484"/>
            <a:ext cx="16230600" cy="869947"/>
          </a:xfrm>
          <a:prstGeom prst="rect">
            <a:avLst/>
          </a:prstGeom>
        </p:spPr>
        <p:txBody>
          <a:bodyPr lIns="0" tIns="0" rIns="0" bIns="0" rtlCol="0" anchor="t">
            <a:spAutoFit/>
          </a:bodyPr>
          <a:lstStyle/>
          <a:p>
            <a:pPr marL="0" lvl="1" indent="0" algn="just">
              <a:lnSpc>
                <a:spcPts val="3500"/>
              </a:lnSpc>
              <a:spcBef>
                <a:spcPct val="0"/>
              </a:spcBef>
            </a:pPr>
            <a:r>
              <a:rPr lang="en-US" sz="2500">
                <a:solidFill>
                  <a:srgbClr val="7AC80B"/>
                </a:solidFill>
                <a:latin typeface="IBM Plex Sans Bold"/>
              </a:rPr>
              <a:t>Major Python Libraries used</a:t>
            </a:r>
            <a:r>
              <a:rPr lang="en-US" sz="2500">
                <a:solidFill>
                  <a:srgbClr val="7AC80B"/>
                </a:solidFill>
                <a:latin typeface="IBM Plex Sans"/>
              </a:rPr>
              <a:t>: </a:t>
            </a:r>
            <a:r>
              <a:rPr lang="en-US" sz="2500">
                <a:solidFill>
                  <a:srgbClr val="7AC80B"/>
                </a:solidFill>
                <a:latin typeface="IBM Plex Sans Italics"/>
              </a:rPr>
              <a:t>Tensorflow.Keras</a:t>
            </a:r>
            <a:r>
              <a:rPr lang="en-US" sz="2500">
                <a:solidFill>
                  <a:srgbClr val="7AC80B"/>
                </a:solidFill>
                <a:latin typeface="IBM Plex Sans"/>
              </a:rPr>
              <a:t> for the LSTM model, </a:t>
            </a:r>
            <a:r>
              <a:rPr lang="en-US" sz="2500">
                <a:solidFill>
                  <a:srgbClr val="7AC80B"/>
                </a:solidFill>
                <a:latin typeface="IBM Plex Sans Italics"/>
              </a:rPr>
              <a:t>sklearn.feature_selection</a:t>
            </a:r>
            <a:r>
              <a:rPr lang="en-US" sz="2500">
                <a:solidFill>
                  <a:srgbClr val="7AC80B"/>
                </a:solidFill>
                <a:latin typeface="IBM Plex Sans"/>
              </a:rPr>
              <a:t> for Mutual Information and </a:t>
            </a:r>
            <a:r>
              <a:rPr lang="en-US" sz="2500">
                <a:solidFill>
                  <a:srgbClr val="7AC80B"/>
                </a:solidFill>
                <a:latin typeface="IBM Plex Sans Italics"/>
              </a:rPr>
              <a:t>Plotly</a:t>
            </a:r>
            <a:r>
              <a:rPr lang="en-US" sz="2500">
                <a:solidFill>
                  <a:srgbClr val="7AC80B"/>
                </a:solidFill>
                <a:latin typeface="IBM Plex Sans"/>
              </a:rPr>
              <a:t> for Graphs</a:t>
            </a:r>
          </a:p>
        </p:txBody>
      </p:sp>
      <p:sp>
        <p:nvSpPr>
          <p:cNvPr id="4" name="TextBox 4"/>
          <p:cNvSpPr txBox="1"/>
          <p:nvPr/>
        </p:nvSpPr>
        <p:spPr>
          <a:xfrm>
            <a:off x="1028700" y="1671812"/>
            <a:ext cx="16230600" cy="6565897"/>
          </a:xfrm>
          <a:prstGeom prst="rect">
            <a:avLst/>
          </a:prstGeom>
        </p:spPr>
        <p:txBody>
          <a:bodyPr lIns="0" tIns="0" rIns="0" bIns="0" rtlCol="0" anchor="t">
            <a:spAutoFit/>
          </a:bodyPr>
          <a:lstStyle/>
          <a:p>
            <a:pPr marL="539772" lvl="1" indent="-269886" algn="just">
              <a:lnSpc>
                <a:spcPts val="3500"/>
              </a:lnSpc>
              <a:buFont typeface="Arial"/>
              <a:buChar char="•"/>
            </a:pPr>
            <a:r>
              <a:rPr lang="en-US" sz="2500">
                <a:solidFill>
                  <a:srgbClr val="FFFFFF"/>
                </a:solidFill>
                <a:latin typeface="IBM Plex Sans"/>
              </a:rPr>
              <a:t>A Complete Guide to Grouped Bar Charts,” Chartio. https://chartio.com/learn/charts/grouped-bar-chart-completeguide/#:~:text=Visualization%20tools&amp;text=For%20cases%20where%20a%20basic (accessed Apr. 08, 2023).</a:t>
            </a:r>
          </a:p>
          <a:p>
            <a:pPr marL="539772" lvl="1" indent="-269886" algn="just">
              <a:lnSpc>
                <a:spcPts val="3500"/>
              </a:lnSpc>
              <a:buFont typeface="Arial"/>
              <a:buChar char="•"/>
            </a:pPr>
            <a:r>
              <a:rPr lang="en-US" sz="2500">
                <a:solidFill>
                  <a:srgbClr val="FFFFFF"/>
                </a:solidFill>
                <a:latin typeface="IBM Plex Sans"/>
              </a:rPr>
              <a:t>Plotly, “Plotly Python Graphing Library,” plotly.com. https://plotly.com/python/</a:t>
            </a:r>
          </a:p>
          <a:p>
            <a:pPr marL="539772" lvl="1" indent="-269886" algn="just">
              <a:lnSpc>
                <a:spcPts val="3500"/>
              </a:lnSpc>
              <a:buFont typeface="Arial"/>
              <a:buChar char="•"/>
            </a:pPr>
            <a:r>
              <a:rPr lang="en-US" sz="2500">
                <a:solidFill>
                  <a:srgbClr val="FFFFFF"/>
                </a:solidFill>
                <a:latin typeface="IBM Plex Sans"/>
              </a:rPr>
              <a:t>“80 types of charts &amp; graphs for data visualisation (with examples),” www.datylon.com. https://www.datylon.com/blog/types-of-charts-graphs-examples-data-visualization</a:t>
            </a:r>
          </a:p>
          <a:p>
            <a:pPr marL="539772" lvl="1" indent="-269886" algn="just">
              <a:lnSpc>
                <a:spcPts val="3500"/>
              </a:lnSpc>
              <a:buFont typeface="Arial"/>
              <a:buChar char="•"/>
            </a:pPr>
            <a:r>
              <a:rPr lang="en-US" sz="2500">
                <a:solidFill>
                  <a:srgbClr val="FFFFFF"/>
                </a:solidFill>
                <a:latin typeface="IBM Plex Sans"/>
              </a:rPr>
              <a:t>“What is Anomaly Detection? Definition &amp; FAQs,” Avi Networks. https://avinetworks.com/glossary/anomaly-detection/ </a:t>
            </a:r>
          </a:p>
          <a:p>
            <a:pPr marL="539772" lvl="1" indent="-269886" algn="just">
              <a:lnSpc>
                <a:spcPts val="3500"/>
              </a:lnSpc>
              <a:buFont typeface="Arial"/>
              <a:buChar char="•"/>
            </a:pPr>
            <a:r>
              <a:rPr lang="en-US" sz="2500">
                <a:solidFill>
                  <a:srgbClr val="FFFFFF"/>
                </a:solidFill>
                <a:latin typeface="IBM Plex Sans"/>
              </a:rPr>
              <a:t>“Papers with Code - Text Generation,” paperswithcode.com. https://paperswithcode.com/task/text-generation (accessed Apr. 08, 2023).</a:t>
            </a:r>
          </a:p>
          <a:p>
            <a:pPr marL="539772" lvl="1" indent="-269886" algn="just">
              <a:lnSpc>
                <a:spcPts val="3500"/>
              </a:lnSpc>
              <a:buFont typeface="Arial"/>
              <a:buChar char="•"/>
            </a:pPr>
            <a:r>
              <a:rPr lang="en-US" sz="2500">
                <a:solidFill>
                  <a:srgbClr val="FFFFFF"/>
                </a:solidFill>
                <a:latin typeface="IBM Plex Sans"/>
              </a:rPr>
              <a:t>“Correlation analysis | Analyse correlation between two variables | QuestionPro,” www.questionpro.com. https://www.questionpro.com/features/correlation-analysis.html</a:t>
            </a:r>
          </a:p>
          <a:p>
            <a:pPr marL="539772" lvl="1" indent="-269886" algn="just">
              <a:lnSpc>
                <a:spcPts val="3500"/>
              </a:lnSpc>
              <a:buFont typeface="Arial"/>
              <a:buChar char="•"/>
            </a:pPr>
            <a:r>
              <a:rPr lang="en-US" sz="2500">
                <a:solidFill>
                  <a:srgbClr val="FFFFFF"/>
                </a:solidFill>
                <a:latin typeface="IBM Plex Sans"/>
              </a:rPr>
              <a:t>Y. A. Rohman, “LSTM auto encoder for anomaly detection,” Kaggle, https://www.kaggle.com/code/yasirabd/lstm-auto-encoder-for-anomaly-detection/notebook (accessed Jul. 6, 2023).</a:t>
            </a:r>
          </a:p>
        </p:txBody>
      </p:sp>
      <p:sp>
        <p:nvSpPr>
          <p:cNvPr id="5" name="TextBox 5"/>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7AC80B"/>
                </a:solidFill>
                <a:latin typeface="HK Grotesk Medium"/>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1971394" y="2825847"/>
            <a:ext cx="14833104" cy="3635254"/>
          </a:xfrm>
          <a:prstGeom prst="rect">
            <a:avLst/>
          </a:prstGeom>
        </p:spPr>
        <p:txBody>
          <a:bodyPr lIns="0" tIns="0" rIns="0" bIns="0" rtlCol="0" anchor="t">
            <a:spAutoFit/>
          </a:bodyPr>
          <a:lstStyle/>
          <a:p>
            <a:pPr algn="ctr">
              <a:lnSpc>
                <a:spcPts val="13916"/>
              </a:lnSpc>
            </a:pPr>
            <a:r>
              <a:rPr lang="en-US" sz="14200" spc="1491">
                <a:solidFill>
                  <a:srgbClr val="F8F8F8"/>
                </a:solidFill>
                <a:latin typeface="Paalalabas Wide"/>
              </a:rPr>
              <a:t>THANK</a:t>
            </a:r>
          </a:p>
          <a:p>
            <a:pPr algn="ctr">
              <a:lnSpc>
                <a:spcPts val="13916"/>
              </a:lnSpc>
            </a:pPr>
            <a:r>
              <a:rPr lang="en-US" sz="14200" spc="1491">
                <a:solidFill>
                  <a:srgbClr val="F8F8F8"/>
                </a:solidFill>
                <a:latin typeface="Paalalabas Wide"/>
              </a:rPr>
              <a:t>YOU</a:t>
            </a:r>
          </a:p>
        </p:txBody>
      </p:sp>
      <p:sp>
        <p:nvSpPr>
          <p:cNvPr id="3" name="TextBox 3"/>
          <p:cNvSpPr txBox="1"/>
          <p:nvPr/>
        </p:nvSpPr>
        <p:spPr>
          <a:xfrm>
            <a:off x="5685819" y="6333331"/>
            <a:ext cx="6916363" cy="1803400"/>
          </a:xfrm>
          <a:prstGeom prst="rect">
            <a:avLst/>
          </a:prstGeom>
        </p:spPr>
        <p:txBody>
          <a:bodyPr lIns="0" tIns="0" rIns="0" bIns="0" rtlCol="0" anchor="t">
            <a:spAutoFit/>
          </a:bodyPr>
          <a:lstStyle/>
          <a:p>
            <a:pPr algn="ctr">
              <a:lnSpc>
                <a:spcPts val="4550"/>
              </a:lnSpc>
            </a:pPr>
            <a:r>
              <a:rPr lang="en-US" sz="3500">
                <a:solidFill>
                  <a:srgbClr val="7AC80B"/>
                </a:solidFill>
                <a:latin typeface="Rustic Printed"/>
              </a:rPr>
              <a:t>SHREYA SHARMA</a:t>
            </a:r>
          </a:p>
          <a:p>
            <a:pPr algn="ctr">
              <a:lnSpc>
                <a:spcPts val="4550"/>
              </a:lnSpc>
            </a:pPr>
            <a:r>
              <a:rPr lang="en-US" sz="3500">
                <a:solidFill>
                  <a:srgbClr val="7AC80B"/>
                </a:solidFill>
                <a:latin typeface="Rustic Printed"/>
              </a:rPr>
              <a:t>190905131</a:t>
            </a:r>
          </a:p>
          <a:p>
            <a:pPr algn="ctr">
              <a:lnSpc>
                <a:spcPts val="4550"/>
              </a:lnSpc>
            </a:pPr>
            <a:r>
              <a:rPr lang="en-US" sz="3500">
                <a:solidFill>
                  <a:srgbClr val="7AC80B"/>
                </a:solidFill>
                <a:latin typeface="Rustic Printed"/>
              </a:rPr>
              <a:t>SEC - D # 16</a:t>
            </a:r>
          </a:p>
        </p:txBody>
      </p:sp>
      <p:sp>
        <p:nvSpPr>
          <p:cNvPr id="4" name="Freeform 4"/>
          <p:cNvSpPr/>
          <p:nvPr/>
        </p:nvSpPr>
        <p:spPr>
          <a:xfrm>
            <a:off x="-225569" y="-201858"/>
            <a:ext cx="4912818" cy="3733741"/>
          </a:xfrm>
          <a:custGeom>
            <a:avLst/>
            <a:gdLst/>
            <a:ahLst/>
            <a:cxnLst/>
            <a:rect l="l" t="t" r="r" b="b"/>
            <a:pathLst>
              <a:path w="4912818" h="3733741">
                <a:moveTo>
                  <a:pt x="0" y="0"/>
                </a:moveTo>
                <a:lnTo>
                  <a:pt x="4912818" y="0"/>
                </a:lnTo>
                <a:lnTo>
                  <a:pt x="4912818" y="3733742"/>
                </a:lnTo>
                <a:lnTo>
                  <a:pt x="0" y="3733742"/>
                </a:lnTo>
                <a:lnTo>
                  <a:pt x="0" y="0"/>
                </a:lnTo>
                <a:close/>
              </a:path>
            </a:pathLst>
          </a:custGeom>
          <a:blipFill>
            <a:blip r:embed="rId2"/>
            <a:stretch>
              <a:fillRect/>
            </a:stretch>
          </a:blipFill>
        </p:spPr>
      </p:sp>
      <p:sp>
        <p:nvSpPr>
          <p:cNvPr id="5" name="Freeform 5"/>
          <p:cNvSpPr/>
          <p:nvPr/>
        </p:nvSpPr>
        <p:spPr>
          <a:xfrm>
            <a:off x="14348090" y="7391429"/>
            <a:ext cx="3939910" cy="2895571"/>
          </a:xfrm>
          <a:custGeom>
            <a:avLst/>
            <a:gdLst/>
            <a:ahLst/>
            <a:cxnLst/>
            <a:rect l="l" t="t" r="r" b="b"/>
            <a:pathLst>
              <a:path w="4912818" h="3733741">
                <a:moveTo>
                  <a:pt x="0" y="0"/>
                </a:moveTo>
                <a:lnTo>
                  <a:pt x="4912818" y="0"/>
                </a:lnTo>
                <a:lnTo>
                  <a:pt x="4912818" y="3733742"/>
                </a:lnTo>
                <a:lnTo>
                  <a:pt x="0" y="3733742"/>
                </a:lnTo>
                <a:lnTo>
                  <a:pt x="0" y="0"/>
                </a:lnTo>
                <a:close/>
              </a:path>
            </a:pathLst>
          </a:custGeom>
          <a:blipFill>
            <a:blip r:embed="rId2"/>
            <a:stretch>
              <a:fillRect t="-1" r="-24694" b="-28946"/>
            </a:stretch>
          </a:blipFill>
        </p:spPr>
      </p:sp>
      <p:grpSp>
        <p:nvGrpSpPr>
          <p:cNvPr id="6" name="Group 6"/>
          <p:cNvGrpSpPr/>
          <p:nvPr/>
        </p:nvGrpSpPr>
        <p:grpSpPr>
          <a:xfrm>
            <a:off x="15741704" y="8795494"/>
            <a:ext cx="613397" cy="613397"/>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AC80B"/>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500"/>
                </a:lnSpc>
              </a:pPr>
              <a:endParaRPr/>
            </a:p>
          </p:txBody>
        </p:sp>
      </p:grpSp>
      <p:grpSp>
        <p:nvGrpSpPr>
          <p:cNvPr id="9" name="Group 9"/>
          <p:cNvGrpSpPr/>
          <p:nvPr/>
        </p:nvGrpSpPr>
        <p:grpSpPr>
          <a:xfrm>
            <a:off x="15185813" y="9930697"/>
            <a:ext cx="613397" cy="655575"/>
            <a:chOff x="0" y="0"/>
            <a:chExt cx="812800" cy="868690"/>
          </a:xfrm>
        </p:grpSpPr>
        <p:sp>
          <p:nvSpPr>
            <p:cNvPr id="10" name="Freeform 10"/>
            <p:cNvSpPr/>
            <p:nvPr/>
          </p:nvSpPr>
          <p:spPr>
            <a:xfrm>
              <a:off x="-26007" y="0"/>
              <a:ext cx="864813" cy="868690"/>
            </a:xfrm>
            <a:custGeom>
              <a:avLst/>
              <a:gdLst/>
              <a:ahLst/>
              <a:cxnLst/>
              <a:rect l="l" t="t" r="r" b="b"/>
              <a:pathLst>
                <a:path w="864813" h="868690">
                  <a:moveTo>
                    <a:pt x="432407" y="0"/>
                  </a:moveTo>
                  <a:cubicBezTo>
                    <a:pt x="671531" y="1069"/>
                    <a:pt x="864814" y="195219"/>
                    <a:pt x="864814" y="434345"/>
                  </a:cubicBezTo>
                  <a:cubicBezTo>
                    <a:pt x="864814" y="673471"/>
                    <a:pt x="671531" y="867620"/>
                    <a:pt x="432407" y="868690"/>
                  </a:cubicBezTo>
                  <a:cubicBezTo>
                    <a:pt x="193283" y="867620"/>
                    <a:pt x="0" y="673471"/>
                    <a:pt x="0" y="434345"/>
                  </a:cubicBezTo>
                  <a:cubicBezTo>
                    <a:pt x="0" y="195219"/>
                    <a:pt x="193283" y="1069"/>
                    <a:pt x="432407" y="0"/>
                  </a:cubicBezTo>
                  <a:close/>
                </a:path>
              </a:pathLst>
            </a:custGeom>
            <a:solidFill>
              <a:srgbClr val="7AC80B"/>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500"/>
                </a:lnSpc>
              </a:pPr>
              <a:endParaRPr/>
            </a:p>
          </p:txBody>
        </p:sp>
      </p:grpSp>
      <p:grpSp>
        <p:nvGrpSpPr>
          <p:cNvPr id="12" name="Group 12"/>
          <p:cNvGrpSpPr/>
          <p:nvPr/>
        </p:nvGrpSpPr>
        <p:grpSpPr>
          <a:xfrm>
            <a:off x="18097017" y="10052056"/>
            <a:ext cx="268116" cy="273044"/>
            <a:chOff x="0" y="0"/>
            <a:chExt cx="812800" cy="868690"/>
          </a:xfrm>
        </p:grpSpPr>
        <p:sp>
          <p:nvSpPr>
            <p:cNvPr id="13" name="Freeform 13"/>
            <p:cNvSpPr/>
            <p:nvPr/>
          </p:nvSpPr>
          <p:spPr>
            <a:xfrm>
              <a:off x="-26007" y="0"/>
              <a:ext cx="864813" cy="868690"/>
            </a:xfrm>
            <a:custGeom>
              <a:avLst/>
              <a:gdLst/>
              <a:ahLst/>
              <a:cxnLst/>
              <a:rect l="l" t="t" r="r" b="b"/>
              <a:pathLst>
                <a:path w="864813" h="868690">
                  <a:moveTo>
                    <a:pt x="432407" y="0"/>
                  </a:moveTo>
                  <a:cubicBezTo>
                    <a:pt x="671531" y="1069"/>
                    <a:pt x="864814" y="195219"/>
                    <a:pt x="864814" y="434345"/>
                  </a:cubicBezTo>
                  <a:cubicBezTo>
                    <a:pt x="864814" y="673471"/>
                    <a:pt x="671531" y="867620"/>
                    <a:pt x="432407" y="868690"/>
                  </a:cubicBezTo>
                  <a:cubicBezTo>
                    <a:pt x="193283" y="867620"/>
                    <a:pt x="0" y="673471"/>
                    <a:pt x="0" y="434345"/>
                  </a:cubicBezTo>
                  <a:cubicBezTo>
                    <a:pt x="0" y="195219"/>
                    <a:pt x="193283" y="1069"/>
                    <a:pt x="432407" y="0"/>
                  </a:cubicBezTo>
                  <a:close/>
                </a:path>
              </a:pathLst>
            </a:custGeom>
            <a:solidFill>
              <a:srgbClr val="7AC80B"/>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50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AutoShape 2"/>
          <p:cNvSpPr/>
          <p:nvPr/>
        </p:nvSpPr>
        <p:spPr>
          <a:xfrm rot="-5400000">
            <a:off x="2611936" y="5104779"/>
            <a:ext cx="10248901" cy="39340"/>
          </a:xfrm>
          <a:prstGeom prst="line">
            <a:avLst/>
          </a:prstGeom>
          <a:ln w="76200" cap="flat">
            <a:solidFill>
              <a:srgbClr val="FFFFFF"/>
            </a:solidFill>
            <a:prstDash val="solid"/>
            <a:headEnd type="none" w="sm" len="sm"/>
            <a:tailEnd type="none" w="sm" len="sm"/>
          </a:ln>
        </p:spPr>
      </p:sp>
      <p:grpSp>
        <p:nvGrpSpPr>
          <p:cNvPr id="3" name="Group 3"/>
          <p:cNvGrpSpPr/>
          <p:nvPr/>
        </p:nvGrpSpPr>
        <p:grpSpPr>
          <a:xfrm>
            <a:off x="-187681" y="10119053"/>
            <a:ext cx="2283181" cy="167947"/>
            <a:chOff x="0" y="0"/>
            <a:chExt cx="601332" cy="44233"/>
          </a:xfrm>
        </p:grpSpPr>
        <p:sp>
          <p:nvSpPr>
            <p:cNvPr id="4" name="Freeform 4"/>
            <p:cNvSpPr/>
            <p:nvPr/>
          </p:nvSpPr>
          <p:spPr>
            <a:xfrm>
              <a:off x="0" y="0"/>
              <a:ext cx="601332" cy="44233"/>
            </a:xfrm>
            <a:custGeom>
              <a:avLst/>
              <a:gdLst/>
              <a:ahLst/>
              <a:cxnLst/>
              <a:rect l="l" t="t" r="r" b="b"/>
              <a:pathLst>
                <a:path w="601332" h="44233">
                  <a:moveTo>
                    <a:pt x="0" y="0"/>
                  </a:moveTo>
                  <a:lnTo>
                    <a:pt x="601332" y="0"/>
                  </a:lnTo>
                  <a:lnTo>
                    <a:pt x="601332" y="44233"/>
                  </a:lnTo>
                  <a:lnTo>
                    <a:pt x="0" y="44233"/>
                  </a:lnTo>
                  <a:close/>
                </a:path>
              </a:pathLst>
            </a:custGeom>
            <a:solidFill>
              <a:srgbClr val="F8F8F8"/>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sp>
        <p:nvSpPr>
          <p:cNvPr id="6" name="AutoShape 6"/>
          <p:cNvSpPr/>
          <p:nvPr/>
        </p:nvSpPr>
        <p:spPr>
          <a:xfrm rot="-5400000">
            <a:off x="9603516" y="3687766"/>
            <a:ext cx="7414874" cy="39341"/>
          </a:xfrm>
          <a:prstGeom prst="line">
            <a:avLst/>
          </a:prstGeom>
          <a:ln w="76200" cap="flat">
            <a:solidFill>
              <a:srgbClr val="FFFFFF"/>
            </a:solidFill>
            <a:prstDash val="solid"/>
            <a:headEnd type="none" w="sm" len="sm"/>
            <a:tailEnd type="none" w="sm" len="sm"/>
          </a:ln>
        </p:spPr>
      </p:sp>
      <p:grpSp>
        <p:nvGrpSpPr>
          <p:cNvPr id="7" name="Group 7"/>
          <p:cNvGrpSpPr/>
          <p:nvPr/>
        </p:nvGrpSpPr>
        <p:grpSpPr>
          <a:xfrm>
            <a:off x="2095500" y="0"/>
            <a:ext cx="16192500" cy="172508"/>
            <a:chOff x="0" y="0"/>
            <a:chExt cx="4264691" cy="45434"/>
          </a:xfrm>
        </p:grpSpPr>
        <p:sp>
          <p:nvSpPr>
            <p:cNvPr id="8" name="Freeform 8"/>
            <p:cNvSpPr/>
            <p:nvPr/>
          </p:nvSpPr>
          <p:spPr>
            <a:xfrm>
              <a:off x="0" y="0"/>
              <a:ext cx="4264691" cy="45434"/>
            </a:xfrm>
            <a:custGeom>
              <a:avLst/>
              <a:gdLst/>
              <a:ahLst/>
              <a:cxnLst/>
              <a:rect l="l" t="t" r="r" b="b"/>
              <a:pathLst>
                <a:path w="4264691" h="45434">
                  <a:moveTo>
                    <a:pt x="0" y="0"/>
                  </a:moveTo>
                  <a:lnTo>
                    <a:pt x="4264691" y="0"/>
                  </a:lnTo>
                  <a:lnTo>
                    <a:pt x="4264691" y="45434"/>
                  </a:lnTo>
                  <a:lnTo>
                    <a:pt x="0" y="45434"/>
                  </a:lnTo>
                  <a:close/>
                </a:path>
              </a:pathLst>
            </a:custGeom>
            <a:solidFill>
              <a:srgbClr val="F8F8F8"/>
            </a:solidFill>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grpSp>
        <p:nvGrpSpPr>
          <p:cNvPr id="10" name="Group 10"/>
          <p:cNvGrpSpPr/>
          <p:nvPr/>
        </p:nvGrpSpPr>
        <p:grpSpPr>
          <a:xfrm>
            <a:off x="7276661" y="1675765"/>
            <a:ext cx="880110" cy="880110"/>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17D15"/>
            </a:solidFill>
          </p:spPr>
        </p:sp>
        <p:sp>
          <p:nvSpPr>
            <p:cNvPr id="12" name="TextBox 12"/>
            <p:cNvSpPr txBox="1"/>
            <p:nvPr/>
          </p:nvSpPr>
          <p:spPr>
            <a:xfrm>
              <a:off x="76200" y="-19050"/>
              <a:ext cx="660400" cy="755650"/>
            </a:xfrm>
            <a:prstGeom prst="rect">
              <a:avLst/>
            </a:prstGeom>
          </p:spPr>
          <p:txBody>
            <a:bodyPr lIns="50800" tIns="50800" rIns="50800" bIns="50800" rtlCol="0" anchor="ctr"/>
            <a:lstStyle/>
            <a:p>
              <a:pPr algn="ctr">
                <a:lnSpc>
                  <a:spcPts val="4800"/>
                </a:lnSpc>
              </a:pPr>
              <a:r>
                <a:rPr lang="en-US" sz="3200" spc="96">
                  <a:solidFill>
                    <a:srgbClr val="FFFFFF"/>
                  </a:solidFill>
                  <a:latin typeface="Aileron Bold"/>
                </a:rPr>
                <a:t>1</a:t>
              </a:r>
            </a:p>
          </p:txBody>
        </p:sp>
      </p:grpSp>
      <p:sp>
        <p:nvSpPr>
          <p:cNvPr id="13" name="TextBox 13"/>
          <p:cNvSpPr txBox="1"/>
          <p:nvPr/>
        </p:nvSpPr>
        <p:spPr>
          <a:xfrm>
            <a:off x="8561266" y="1823402"/>
            <a:ext cx="3146962" cy="382905"/>
          </a:xfrm>
          <a:prstGeom prst="rect">
            <a:avLst/>
          </a:prstGeom>
        </p:spPr>
        <p:txBody>
          <a:bodyPr lIns="0" tIns="0" rIns="0" bIns="0" rtlCol="0" anchor="t">
            <a:spAutoFit/>
          </a:bodyPr>
          <a:lstStyle/>
          <a:p>
            <a:pPr>
              <a:lnSpc>
                <a:spcPts val="3299"/>
              </a:lnSpc>
            </a:pPr>
            <a:r>
              <a:rPr lang="en-US" sz="2199" spc="65">
                <a:solidFill>
                  <a:srgbClr val="FFFFFF"/>
                </a:solidFill>
                <a:latin typeface="Aileron Bold"/>
              </a:rPr>
              <a:t>ABSTRACT</a:t>
            </a:r>
          </a:p>
        </p:txBody>
      </p:sp>
      <p:sp>
        <p:nvSpPr>
          <p:cNvPr id="14" name="TextBox 14"/>
          <p:cNvSpPr txBox="1"/>
          <p:nvPr/>
        </p:nvSpPr>
        <p:spPr>
          <a:xfrm>
            <a:off x="8561266" y="3891174"/>
            <a:ext cx="3146962" cy="382905"/>
          </a:xfrm>
          <a:prstGeom prst="rect">
            <a:avLst/>
          </a:prstGeom>
        </p:spPr>
        <p:txBody>
          <a:bodyPr lIns="0" tIns="0" rIns="0" bIns="0" rtlCol="0" anchor="t">
            <a:spAutoFit/>
          </a:bodyPr>
          <a:lstStyle/>
          <a:p>
            <a:pPr>
              <a:lnSpc>
                <a:spcPts val="3299"/>
              </a:lnSpc>
            </a:pPr>
            <a:r>
              <a:rPr lang="en-US" sz="2199" spc="65">
                <a:solidFill>
                  <a:srgbClr val="FFFFFF"/>
                </a:solidFill>
                <a:latin typeface="Aileron Bold"/>
              </a:rPr>
              <a:t>PROJECT TIMELINE</a:t>
            </a:r>
          </a:p>
        </p:txBody>
      </p:sp>
      <p:sp>
        <p:nvSpPr>
          <p:cNvPr id="15" name="TextBox 15"/>
          <p:cNvSpPr txBox="1"/>
          <p:nvPr/>
        </p:nvSpPr>
        <p:spPr>
          <a:xfrm>
            <a:off x="8561266" y="5958946"/>
            <a:ext cx="3146962" cy="382905"/>
          </a:xfrm>
          <a:prstGeom prst="rect">
            <a:avLst/>
          </a:prstGeom>
        </p:spPr>
        <p:txBody>
          <a:bodyPr lIns="0" tIns="0" rIns="0" bIns="0" rtlCol="0" anchor="t">
            <a:spAutoFit/>
          </a:bodyPr>
          <a:lstStyle/>
          <a:p>
            <a:pPr>
              <a:lnSpc>
                <a:spcPts val="3299"/>
              </a:lnSpc>
            </a:pPr>
            <a:r>
              <a:rPr lang="en-US" sz="2199" spc="65">
                <a:solidFill>
                  <a:srgbClr val="FFFFFF"/>
                </a:solidFill>
                <a:latin typeface="Aileron Bold"/>
              </a:rPr>
              <a:t>INTRODUCTION</a:t>
            </a:r>
          </a:p>
        </p:txBody>
      </p:sp>
      <p:sp>
        <p:nvSpPr>
          <p:cNvPr id="16" name="TextBox 16"/>
          <p:cNvSpPr txBox="1"/>
          <p:nvPr/>
        </p:nvSpPr>
        <p:spPr>
          <a:xfrm>
            <a:off x="8561266" y="8026717"/>
            <a:ext cx="3146962" cy="382905"/>
          </a:xfrm>
          <a:prstGeom prst="rect">
            <a:avLst/>
          </a:prstGeom>
        </p:spPr>
        <p:txBody>
          <a:bodyPr lIns="0" tIns="0" rIns="0" bIns="0" rtlCol="0" anchor="t">
            <a:spAutoFit/>
          </a:bodyPr>
          <a:lstStyle/>
          <a:p>
            <a:pPr>
              <a:lnSpc>
                <a:spcPts val="3299"/>
              </a:lnSpc>
            </a:pPr>
            <a:r>
              <a:rPr lang="en-US" sz="2199" spc="65">
                <a:solidFill>
                  <a:srgbClr val="FFFFFF"/>
                </a:solidFill>
                <a:latin typeface="Aileron Bold"/>
              </a:rPr>
              <a:t>METHODOLOGY</a:t>
            </a:r>
          </a:p>
        </p:txBody>
      </p:sp>
      <p:sp>
        <p:nvSpPr>
          <p:cNvPr id="17" name="TextBox 17"/>
          <p:cNvSpPr txBox="1"/>
          <p:nvPr/>
        </p:nvSpPr>
        <p:spPr>
          <a:xfrm>
            <a:off x="14112338" y="2382943"/>
            <a:ext cx="3146962" cy="382905"/>
          </a:xfrm>
          <a:prstGeom prst="rect">
            <a:avLst/>
          </a:prstGeom>
        </p:spPr>
        <p:txBody>
          <a:bodyPr lIns="0" tIns="0" rIns="0" bIns="0" rtlCol="0" anchor="t">
            <a:spAutoFit/>
          </a:bodyPr>
          <a:lstStyle/>
          <a:p>
            <a:pPr>
              <a:lnSpc>
                <a:spcPts val="3299"/>
              </a:lnSpc>
            </a:pPr>
            <a:r>
              <a:rPr lang="en-US" sz="2199" spc="65">
                <a:solidFill>
                  <a:srgbClr val="FFFFFF"/>
                </a:solidFill>
                <a:latin typeface="Aileron Bold"/>
              </a:rPr>
              <a:t>RESULT ANALYSIS</a:t>
            </a:r>
          </a:p>
        </p:txBody>
      </p:sp>
      <p:sp>
        <p:nvSpPr>
          <p:cNvPr id="18" name="TextBox 18"/>
          <p:cNvSpPr txBox="1"/>
          <p:nvPr/>
        </p:nvSpPr>
        <p:spPr>
          <a:xfrm>
            <a:off x="14112338" y="4740275"/>
            <a:ext cx="3146962" cy="792480"/>
          </a:xfrm>
          <a:prstGeom prst="rect">
            <a:avLst/>
          </a:prstGeom>
        </p:spPr>
        <p:txBody>
          <a:bodyPr lIns="0" tIns="0" rIns="0" bIns="0" rtlCol="0" anchor="t">
            <a:spAutoFit/>
          </a:bodyPr>
          <a:lstStyle/>
          <a:p>
            <a:pPr>
              <a:lnSpc>
                <a:spcPts val="3299"/>
              </a:lnSpc>
            </a:pPr>
            <a:r>
              <a:rPr lang="en-US" sz="2199" spc="65">
                <a:solidFill>
                  <a:srgbClr val="FFFFFF"/>
                </a:solidFill>
                <a:latin typeface="Aileron Bold"/>
              </a:rPr>
              <a:t>CONCLUSION &amp; FUTURE SCOPE</a:t>
            </a:r>
          </a:p>
        </p:txBody>
      </p:sp>
      <p:sp>
        <p:nvSpPr>
          <p:cNvPr id="19" name="TextBox 19"/>
          <p:cNvSpPr txBox="1"/>
          <p:nvPr/>
        </p:nvSpPr>
        <p:spPr>
          <a:xfrm>
            <a:off x="14112338" y="7507182"/>
            <a:ext cx="3146962" cy="382905"/>
          </a:xfrm>
          <a:prstGeom prst="rect">
            <a:avLst/>
          </a:prstGeom>
        </p:spPr>
        <p:txBody>
          <a:bodyPr lIns="0" tIns="0" rIns="0" bIns="0" rtlCol="0" anchor="t">
            <a:spAutoFit/>
          </a:bodyPr>
          <a:lstStyle/>
          <a:p>
            <a:pPr>
              <a:lnSpc>
                <a:spcPts val="3299"/>
              </a:lnSpc>
            </a:pPr>
            <a:r>
              <a:rPr lang="en-US" sz="2199" spc="65">
                <a:solidFill>
                  <a:srgbClr val="FFFFFF"/>
                </a:solidFill>
                <a:latin typeface="Aileron Bold"/>
              </a:rPr>
              <a:t>REFERENCES </a:t>
            </a:r>
          </a:p>
        </p:txBody>
      </p:sp>
      <p:sp>
        <p:nvSpPr>
          <p:cNvPr id="20" name="TextBox 20"/>
          <p:cNvSpPr txBox="1"/>
          <p:nvPr/>
        </p:nvSpPr>
        <p:spPr>
          <a:xfrm>
            <a:off x="628650" y="3555385"/>
            <a:ext cx="6247961" cy="2558417"/>
          </a:xfrm>
          <a:prstGeom prst="rect">
            <a:avLst/>
          </a:prstGeom>
        </p:spPr>
        <p:txBody>
          <a:bodyPr lIns="0" tIns="0" rIns="0" bIns="0" rtlCol="0" anchor="t">
            <a:spAutoFit/>
          </a:bodyPr>
          <a:lstStyle/>
          <a:p>
            <a:pPr>
              <a:lnSpc>
                <a:spcPts val="10139"/>
              </a:lnSpc>
            </a:pPr>
            <a:r>
              <a:rPr lang="en-US" sz="7799" spc="233">
                <a:solidFill>
                  <a:srgbClr val="F8F8F8"/>
                </a:solidFill>
                <a:latin typeface="Paalalabas Wide"/>
              </a:rPr>
              <a:t>TABLE OF CONTENTS</a:t>
            </a:r>
          </a:p>
        </p:txBody>
      </p:sp>
      <p:grpSp>
        <p:nvGrpSpPr>
          <p:cNvPr id="21" name="Group 21"/>
          <p:cNvGrpSpPr/>
          <p:nvPr/>
        </p:nvGrpSpPr>
        <p:grpSpPr>
          <a:xfrm>
            <a:off x="7276661" y="3719407"/>
            <a:ext cx="880110" cy="880110"/>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6B200"/>
            </a:solidFill>
          </p:spPr>
        </p:sp>
        <p:sp>
          <p:nvSpPr>
            <p:cNvPr id="23" name="TextBox 23"/>
            <p:cNvSpPr txBox="1"/>
            <p:nvPr/>
          </p:nvSpPr>
          <p:spPr>
            <a:xfrm>
              <a:off x="76200" y="-19050"/>
              <a:ext cx="660400" cy="755650"/>
            </a:xfrm>
            <a:prstGeom prst="rect">
              <a:avLst/>
            </a:prstGeom>
          </p:spPr>
          <p:txBody>
            <a:bodyPr lIns="50800" tIns="50800" rIns="50800" bIns="50800" rtlCol="0" anchor="ctr"/>
            <a:lstStyle/>
            <a:p>
              <a:pPr algn="ctr">
                <a:lnSpc>
                  <a:spcPts val="4800"/>
                </a:lnSpc>
              </a:pPr>
              <a:r>
                <a:rPr lang="en-US" sz="3200" spc="96">
                  <a:solidFill>
                    <a:srgbClr val="FFFFFF"/>
                  </a:solidFill>
                  <a:latin typeface="Aileron Bold"/>
                </a:rPr>
                <a:t>2</a:t>
              </a:r>
            </a:p>
          </p:txBody>
        </p:sp>
      </p:grpSp>
      <p:grpSp>
        <p:nvGrpSpPr>
          <p:cNvPr id="24" name="Group 24"/>
          <p:cNvGrpSpPr/>
          <p:nvPr/>
        </p:nvGrpSpPr>
        <p:grpSpPr>
          <a:xfrm>
            <a:off x="7276661" y="5763048"/>
            <a:ext cx="880110" cy="880110"/>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ABF81"/>
            </a:solidFill>
          </p:spPr>
        </p:sp>
        <p:sp>
          <p:nvSpPr>
            <p:cNvPr id="26" name="TextBox 26"/>
            <p:cNvSpPr txBox="1"/>
            <p:nvPr/>
          </p:nvSpPr>
          <p:spPr>
            <a:xfrm>
              <a:off x="76200" y="-19050"/>
              <a:ext cx="660400" cy="755650"/>
            </a:xfrm>
            <a:prstGeom prst="rect">
              <a:avLst/>
            </a:prstGeom>
          </p:spPr>
          <p:txBody>
            <a:bodyPr lIns="50800" tIns="50800" rIns="50800" bIns="50800" rtlCol="0" anchor="ctr"/>
            <a:lstStyle/>
            <a:p>
              <a:pPr algn="ctr">
                <a:lnSpc>
                  <a:spcPts val="4800"/>
                </a:lnSpc>
              </a:pPr>
              <a:r>
                <a:rPr lang="en-US" sz="3200" spc="96">
                  <a:solidFill>
                    <a:srgbClr val="FFFFFF"/>
                  </a:solidFill>
                  <a:latin typeface="Aileron Bold"/>
                </a:rPr>
                <a:t>3</a:t>
              </a:r>
            </a:p>
          </p:txBody>
        </p:sp>
      </p:grpSp>
      <p:grpSp>
        <p:nvGrpSpPr>
          <p:cNvPr id="27" name="Group 27"/>
          <p:cNvGrpSpPr/>
          <p:nvPr/>
        </p:nvGrpSpPr>
        <p:grpSpPr>
          <a:xfrm>
            <a:off x="7276661" y="7806690"/>
            <a:ext cx="880110" cy="880110"/>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AD454"/>
            </a:solidFill>
          </p:spPr>
        </p:sp>
        <p:sp>
          <p:nvSpPr>
            <p:cNvPr id="29" name="TextBox 29"/>
            <p:cNvSpPr txBox="1"/>
            <p:nvPr/>
          </p:nvSpPr>
          <p:spPr>
            <a:xfrm>
              <a:off x="76200" y="-19050"/>
              <a:ext cx="660400" cy="755650"/>
            </a:xfrm>
            <a:prstGeom prst="rect">
              <a:avLst/>
            </a:prstGeom>
          </p:spPr>
          <p:txBody>
            <a:bodyPr lIns="50800" tIns="50800" rIns="50800" bIns="50800" rtlCol="0" anchor="ctr"/>
            <a:lstStyle/>
            <a:p>
              <a:pPr algn="ctr">
                <a:lnSpc>
                  <a:spcPts val="4800"/>
                </a:lnSpc>
              </a:pPr>
              <a:r>
                <a:rPr lang="en-US" sz="3200" spc="96">
                  <a:solidFill>
                    <a:srgbClr val="FFFFFF"/>
                  </a:solidFill>
                  <a:latin typeface="Aileron Bold"/>
                </a:rPr>
                <a:t>4</a:t>
              </a:r>
            </a:p>
          </p:txBody>
        </p:sp>
      </p:grpSp>
      <p:grpSp>
        <p:nvGrpSpPr>
          <p:cNvPr id="30" name="Group 30"/>
          <p:cNvGrpSpPr/>
          <p:nvPr/>
        </p:nvGrpSpPr>
        <p:grpSpPr>
          <a:xfrm>
            <a:off x="12851228" y="2162916"/>
            <a:ext cx="880110" cy="880110"/>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6B200"/>
            </a:solidFill>
          </p:spPr>
        </p:sp>
        <p:sp>
          <p:nvSpPr>
            <p:cNvPr id="32" name="TextBox 32"/>
            <p:cNvSpPr txBox="1"/>
            <p:nvPr/>
          </p:nvSpPr>
          <p:spPr>
            <a:xfrm>
              <a:off x="76200" y="-19050"/>
              <a:ext cx="660400" cy="755650"/>
            </a:xfrm>
            <a:prstGeom prst="rect">
              <a:avLst/>
            </a:prstGeom>
          </p:spPr>
          <p:txBody>
            <a:bodyPr lIns="50800" tIns="50800" rIns="50800" bIns="50800" rtlCol="0" anchor="ctr"/>
            <a:lstStyle/>
            <a:p>
              <a:pPr algn="ctr">
                <a:lnSpc>
                  <a:spcPts val="4800"/>
                </a:lnSpc>
              </a:pPr>
              <a:r>
                <a:rPr lang="en-US" sz="3200" spc="96">
                  <a:solidFill>
                    <a:srgbClr val="FFFFFF"/>
                  </a:solidFill>
                  <a:latin typeface="Aileron Bold"/>
                </a:rPr>
                <a:t>5</a:t>
              </a:r>
            </a:p>
          </p:txBody>
        </p:sp>
      </p:grpSp>
      <p:grpSp>
        <p:nvGrpSpPr>
          <p:cNvPr id="33" name="Group 33"/>
          <p:cNvGrpSpPr/>
          <p:nvPr/>
        </p:nvGrpSpPr>
        <p:grpSpPr>
          <a:xfrm>
            <a:off x="12851228" y="4744508"/>
            <a:ext cx="880110" cy="880110"/>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AD454"/>
            </a:solidFill>
          </p:spPr>
        </p:sp>
        <p:sp>
          <p:nvSpPr>
            <p:cNvPr id="35" name="TextBox 35"/>
            <p:cNvSpPr txBox="1"/>
            <p:nvPr/>
          </p:nvSpPr>
          <p:spPr>
            <a:xfrm>
              <a:off x="76200" y="-19050"/>
              <a:ext cx="660400" cy="755650"/>
            </a:xfrm>
            <a:prstGeom prst="rect">
              <a:avLst/>
            </a:prstGeom>
          </p:spPr>
          <p:txBody>
            <a:bodyPr lIns="50800" tIns="50800" rIns="50800" bIns="50800" rtlCol="0" anchor="ctr"/>
            <a:lstStyle/>
            <a:p>
              <a:pPr algn="ctr">
                <a:lnSpc>
                  <a:spcPts val="4800"/>
                </a:lnSpc>
              </a:pPr>
              <a:r>
                <a:rPr lang="en-US" sz="3200" spc="96">
                  <a:solidFill>
                    <a:srgbClr val="FFFFFF"/>
                  </a:solidFill>
                  <a:latin typeface="Aileron Bold"/>
                </a:rPr>
                <a:t>6</a:t>
              </a:r>
            </a:p>
          </p:txBody>
        </p:sp>
      </p:grpSp>
      <p:grpSp>
        <p:nvGrpSpPr>
          <p:cNvPr id="36" name="Group 36"/>
          <p:cNvGrpSpPr/>
          <p:nvPr/>
        </p:nvGrpSpPr>
        <p:grpSpPr>
          <a:xfrm>
            <a:off x="12851228" y="7329593"/>
            <a:ext cx="880110" cy="880110"/>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17D15"/>
            </a:solidFill>
          </p:spPr>
        </p:sp>
        <p:sp>
          <p:nvSpPr>
            <p:cNvPr id="38" name="TextBox 38"/>
            <p:cNvSpPr txBox="1"/>
            <p:nvPr/>
          </p:nvSpPr>
          <p:spPr>
            <a:xfrm>
              <a:off x="76200" y="-19050"/>
              <a:ext cx="660400" cy="755650"/>
            </a:xfrm>
            <a:prstGeom prst="rect">
              <a:avLst/>
            </a:prstGeom>
          </p:spPr>
          <p:txBody>
            <a:bodyPr lIns="50800" tIns="50800" rIns="50800" bIns="50800" rtlCol="0" anchor="ctr"/>
            <a:lstStyle/>
            <a:p>
              <a:pPr algn="ctr">
                <a:lnSpc>
                  <a:spcPts val="4800"/>
                </a:lnSpc>
              </a:pPr>
              <a:r>
                <a:rPr lang="en-US" sz="3200" spc="96">
                  <a:solidFill>
                    <a:srgbClr val="FFFFFF"/>
                  </a:solidFill>
                  <a:latin typeface="Aileron Bold"/>
                </a:rPr>
                <a:t>7</a:t>
              </a:r>
            </a:p>
          </p:txBody>
        </p:sp>
      </p:grpSp>
      <p:sp>
        <p:nvSpPr>
          <p:cNvPr id="39" name="TextBox 39"/>
          <p:cNvSpPr txBox="1"/>
          <p:nvPr/>
        </p:nvSpPr>
        <p:spPr>
          <a:xfrm>
            <a:off x="15985595" y="1028700"/>
            <a:ext cx="1273705" cy="371475"/>
          </a:xfrm>
          <a:prstGeom prst="rect">
            <a:avLst/>
          </a:prstGeom>
        </p:spPr>
        <p:txBody>
          <a:bodyPr lIns="0" tIns="0" rIns="0" bIns="0" rtlCol="0" anchor="t">
            <a:spAutoFit/>
          </a:bodyPr>
          <a:lstStyle/>
          <a:p>
            <a:pPr algn="r">
              <a:lnSpc>
                <a:spcPts val="2999"/>
              </a:lnSpc>
            </a:pPr>
            <a:r>
              <a:rPr lang="en-US" sz="2499">
                <a:solidFill>
                  <a:srgbClr val="FFFFFF"/>
                </a:solidFill>
                <a:latin typeface="HK Grotesk Medium"/>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3490666" y="2821297"/>
            <a:ext cx="13768634" cy="5730875"/>
          </a:xfrm>
          <a:prstGeom prst="rect">
            <a:avLst/>
          </a:prstGeom>
        </p:spPr>
        <p:txBody>
          <a:bodyPr lIns="0" tIns="0" rIns="0" bIns="0" rtlCol="0" anchor="t">
            <a:spAutoFit/>
          </a:bodyPr>
          <a:lstStyle/>
          <a:p>
            <a:pPr algn="just">
              <a:lnSpc>
                <a:spcPts val="3249"/>
              </a:lnSpc>
            </a:pPr>
            <a:r>
              <a:rPr lang="en-US" sz="2600" dirty="0">
                <a:solidFill>
                  <a:srgbClr val="F8F8F8"/>
                </a:solidFill>
                <a:latin typeface="IBM Plex Sans"/>
              </a:rPr>
              <a:t>APs are devices that enable wireless connectivity by transmitting and receiving data signals between user devices and a network. In the ever-evolving digital era, maintaining optimal performance and reliability of access points is critical to delivering uninterrupted connectivity and great customer experience.</a:t>
            </a:r>
          </a:p>
          <a:p>
            <a:pPr algn="just">
              <a:lnSpc>
                <a:spcPts val="3249"/>
              </a:lnSpc>
            </a:pPr>
            <a:endParaRPr lang="en-US" sz="2600" dirty="0">
              <a:solidFill>
                <a:srgbClr val="F8F8F8"/>
              </a:solidFill>
              <a:latin typeface="IBM Plex Sans"/>
            </a:endParaRPr>
          </a:p>
          <a:p>
            <a:pPr algn="just">
              <a:lnSpc>
                <a:spcPts val="3249"/>
              </a:lnSpc>
            </a:pPr>
            <a:r>
              <a:rPr lang="en-US" sz="2600" dirty="0">
                <a:solidFill>
                  <a:srgbClr val="F8F8F8"/>
                </a:solidFill>
                <a:latin typeface="IBM Plex Sans"/>
              </a:rPr>
              <a:t>To fulfil this, this project utilizes exploratory analysis, graphical and textual summarization techniques, anomaly detection and correlation methodologies. By gaining insights into event trends and anomalies, network administrators can make informed decisions, understand causes of and take proactive measures to address potential issues. The correlation analysis is done to further enhance the understanding of the anomalies and the impacted features. </a:t>
            </a:r>
          </a:p>
          <a:p>
            <a:pPr algn="just">
              <a:lnSpc>
                <a:spcPts val="3249"/>
              </a:lnSpc>
            </a:pPr>
            <a:endParaRPr lang="en-US" sz="2600" dirty="0">
              <a:solidFill>
                <a:srgbClr val="F8F8F8"/>
              </a:solidFill>
              <a:latin typeface="IBM Plex Sans"/>
            </a:endParaRPr>
          </a:p>
          <a:p>
            <a:pPr algn="just">
              <a:lnSpc>
                <a:spcPts val="3249"/>
              </a:lnSpc>
            </a:pPr>
            <a:r>
              <a:rPr lang="en-US" sz="2600" dirty="0">
                <a:solidFill>
                  <a:srgbClr val="F8F8F8"/>
                </a:solidFill>
                <a:latin typeface="IBM Plex Sans"/>
              </a:rPr>
              <a:t>This project identified key </a:t>
            </a:r>
            <a:r>
              <a:rPr lang="en-US" sz="2600" dirty="0" err="1">
                <a:solidFill>
                  <a:srgbClr val="F8F8F8"/>
                </a:solidFill>
                <a:latin typeface="IBM Plex Sans"/>
              </a:rPr>
              <a:t>organisations</a:t>
            </a:r>
            <a:r>
              <a:rPr lang="en-US" sz="2600" dirty="0">
                <a:solidFill>
                  <a:srgbClr val="F8F8F8"/>
                </a:solidFill>
                <a:latin typeface="IBM Plex Sans"/>
              </a:rPr>
              <a:t>, firmware versions, models and other variables that are have strong relation with high issue events. The project contributes to proactive network management, efficient troubleshooting, and improved network performance</a:t>
            </a:r>
          </a:p>
        </p:txBody>
      </p:sp>
      <p:sp>
        <p:nvSpPr>
          <p:cNvPr id="3" name="TextBox 3"/>
          <p:cNvSpPr txBox="1"/>
          <p:nvPr/>
        </p:nvSpPr>
        <p:spPr>
          <a:xfrm>
            <a:off x="3490666" y="1104900"/>
            <a:ext cx="8840238" cy="1243964"/>
          </a:xfrm>
          <a:prstGeom prst="rect">
            <a:avLst/>
          </a:prstGeom>
        </p:spPr>
        <p:txBody>
          <a:bodyPr lIns="0" tIns="0" rIns="0" bIns="0" rtlCol="0" anchor="t">
            <a:spAutoFit/>
          </a:bodyPr>
          <a:lstStyle/>
          <a:p>
            <a:pPr>
              <a:lnSpc>
                <a:spcPts val="9569"/>
              </a:lnSpc>
            </a:pPr>
            <a:r>
              <a:rPr lang="en-US" sz="8699">
                <a:solidFill>
                  <a:srgbClr val="FFFFFF"/>
                </a:solidFill>
                <a:latin typeface="Paalalabas Wide"/>
              </a:rPr>
              <a:t>ABSTRACT</a:t>
            </a:r>
          </a:p>
        </p:txBody>
      </p:sp>
      <p:sp>
        <p:nvSpPr>
          <p:cNvPr id="4" name="TextBox 4"/>
          <p:cNvSpPr txBox="1"/>
          <p:nvPr/>
        </p:nvSpPr>
        <p:spPr>
          <a:xfrm>
            <a:off x="15985595" y="1028700"/>
            <a:ext cx="1273705" cy="371475"/>
          </a:xfrm>
          <a:prstGeom prst="rect">
            <a:avLst/>
          </a:prstGeom>
        </p:spPr>
        <p:txBody>
          <a:bodyPr lIns="0" tIns="0" rIns="0" bIns="0" rtlCol="0" anchor="t">
            <a:spAutoFit/>
          </a:bodyPr>
          <a:lstStyle/>
          <a:p>
            <a:pPr algn="r">
              <a:lnSpc>
                <a:spcPts val="2999"/>
              </a:lnSpc>
            </a:pPr>
            <a:r>
              <a:rPr lang="en-US" sz="2499">
                <a:solidFill>
                  <a:srgbClr val="FFFFFF"/>
                </a:solidFill>
                <a:latin typeface="HK Grotesk Medium"/>
              </a:rPr>
              <a:t>04</a:t>
            </a:r>
          </a:p>
        </p:txBody>
      </p:sp>
      <p:sp>
        <p:nvSpPr>
          <p:cNvPr id="5" name="Freeform 5"/>
          <p:cNvSpPr/>
          <p:nvPr/>
        </p:nvSpPr>
        <p:spPr>
          <a:xfrm rot="5400000">
            <a:off x="597393" y="4860412"/>
            <a:ext cx="2510313" cy="1629422"/>
          </a:xfrm>
          <a:custGeom>
            <a:avLst/>
            <a:gdLst/>
            <a:ahLst/>
            <a:cxnLst/>
            <a:rect l="l" t="t" r="r" b="b"/>
            <a:pathLst>
              <a:path w="2510313" h="1629422">
                <a:moveTo>
                  <a:pt x="0" y="0"/>
                </a:moveTo>
                <a:lnTo>
                  <a:pt x="2510313" y="0"/>
                </a:lnTo>
                <a:lnTo>
                  <a:pt x="2510313" y="1629422"/>
                </a:lnTo>
                <a:lnTo>
                  <a:pt x="0" y="16294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9582000">
            <a:off x="-405167" y="6562390"/>
            <a:ext cx="2510313" cy="1629422"/>
          </a:xfrm>
          <a:custGeom>
            <a:avLst/>
            <a:gdLst/>
            <a:ahLst/>
            <a:cxnLst/>
            <a:rect l="l" t="t" r="r" b="b"/>
            <a:pathLst>
              <a:path w="2510313" h="1629422">
                <a:moveTo>
                  <a:pt x="0" y="0"/>
                </a:moveTo>
                <a:lnTo>
                  <a:pt x="2510313" y="0"/>
                </a:lnTo>
                <a:lnTo>
                  <a:pt x="2510313" y="1629422"/>
                </a:lnTo>
                <a:lnTo>
                  <a:pt x="0" y="1629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581621" flipV="1">
            <a:off x="-405131" y="3210331"/>
            <a:ext cx="2510313" cy="1629422"/>
          </a:xfrm>
          <a:custGeom>
            <a:avLst/>
            <a:gdLst/>
            <a:ahLst/>
            <a:cxnLst/>
            <a:rect l="l" t="t" r="r" b="b"/>
            <a:pathLst>
              <a:path w="2510313" h="1629422">
                <a:moveTo>
                  <a:pt x="0" y="1629422"/>
                </a:moveTo>
                <a:lnTo>
                  <a:pt x="2510313" y="1629422"/>
                </a:lnTo>
                <a:lnTo>
                  <a:pt x="2510313" y="0"/>
                </a:lnTo>
                <a:lnTo>
                  <a:pt x="0" y="0"/>
                </a:lnTo>
                <a:lnTo>
                  <a:pt x="0" y="1629422"/>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grpSp>
        <p:nvGrpSpPr>
          <p:cNvPr id="2" name="Group 2"/>
          <p:cNvGrpSpPr/>
          <p:nvPr/>
        </p:nvGrpSpPr>
        <p:grpSpPr>
          <a:xfrm>
            <a:off x="14543110" y="2645049"/>
            <a:ext cx="4683440" cy="3523097"/>
            <a:chOff x="-40905" y="-187722"/>
            <a:chExt cx="6244586" cy="4750352"/>
          </a:xfrm>
        </p:grpSpPr>
        <p:grpSp>
          <p:nvGrpSpPr>
            <p:cNvPr id="3" name="Group 3"/>
            <p:cNvGrpSpPr/>
            <p:nvPr/>
          </p:nvGrpSpPr>
          <p:grpSpPr>
            <a:xfrm rot="-5400000">
              <a:off x="1301914" y="-339137"/>
              <a:ext cx="4613431" cy="5190103"/>
              <a:chOff x="0" y="-57150"/>
              <a:chExt cx="660400" cy="742950"/>
            </a:xfrm>
          </p:grpSpPr>
          <p:sp>
            <p:nvSpPr>
              <p:cNvPr id="4" name="Freeform 4"/>
              <p:cNvSpPr/>
              <p:nvPr/>
            </p:nvSpPr>
            <p:spPr>
              <a:xfrm>
                <a:off x="15095" y="0"/>
                <a:ext cx="638033" cy="323543"/>
              </a:xfrm>
              <a:custGeom>
                <a:avLst/>
                <a:gdLst/>
                <a:ahLst/>
                <a:cxnLst/>
                <a:rect l="l" t="t" r="r" b="b"/>
                <a:pathLst>
                  <a:path w="653128" h="323543">
                    <a:moveTo>
                      <a:pt x="217827" y="304474"/>
                    </a:moveTo>
                    <a:cubicBezTo>
                      <a:pt x="251311" y="315987"/>
                      <a:pt x="289378" y="323543"/>
                      <a:pt x="326740" y="323543"/>
                    </a:cubicBezTo>
                    <a:cubicBezTo>
                      <a:pt x="364103" y="323543"/>
                      <a:pt x="400055" y="317066"/>
                      <a:pt x="433186" y="305552"/>
                    </a:cubicBezTo>
                    <a:cubicBezTo>
                      <a:pt x="433892" y="305192"/>
                      <a:pt x="434596" y="305192"/>
                      <a:pt x="435301" y="304833"/>
                    </a:cubicBezTo>
                    <a:cubicBezTo>
                      <a:pt x="559723" y="258778"/>
                      <a:pt x="651366" y="137164"/>
                      <a:pt x="653128" y="5908"/>
                    </a:cubicBezTo>
                    <a:lnTo>
                      <a:pt x="653128" y="0"/>
                    </a:lnTo>
                    <a:lnTo>
                      <a:pt x="0" y="0"/>
                    </a:lnTo>
                    <a:lnTo>
                      <a:pt x="0" y="5904"/>
                    </a:lnTo>
                    <a:cubicBezTo>
                      <a:pt x="1762" y="137883"/>
                      <a:pt x="91995" y="259498"/>
                      <a:pt x="217827" y="304474"/>
                    </a:cubicBezTo>
                    <a:close/>
                  </a:path>
                </a:pathLst>
              </a:custGeom>
              <a:solidFill>
                <a:srgbClr val="000000">
                  <a:alpha val="0"/>
                </a:srgbClr>
              </a:solidFill>
              <a:ln w="76200">
                <a:solidFill>
                  <a:srgbClr val="76B200"/>
                </a:solidFill>
              </a:ln>
            </p:spPr>
          </p:sp>
          <p:sp>
            <p:nvSpPr>
              <p:cNvPr id="5" name="TextBox 5"/>
              <p:cNvSpPr txBox="1"/>
              <p:nvPr/>
            </p:nvSpPr>
            <p:spPr>
              <a:xfrm>
                <a:off x="0" y="-57150"/>
                <a:ext cx="660400" cy="742950"/>
              </a:xfrm>
              <a:prstGeom prst="rect">
                <a:avLst/>
              </a:prstGeom>
            </p:spPr>
            <p:txBody>
              <a:bodyPr lIns="50800" tIns="50800" rIns="50800" bIns="50800" rtlCol="0" anchor="ctr"/>
              <a:lstStyle/>
              <a:p>
                <a:pPr algn="ctr">
                  <a:lnSpc>
                    <a:spcPts val="3299"/>
                  </a:lnSpc>
                </a:pPr>
                <a:endParaRPr/>
              </a:p>
            </p:txBody>
          </p:sp>
        </p:grpSp>
        <p:grpSp>
          <p:nvGrpSpPr>
            <p:cNvPr id="6" name="Group 6"/>
            <p:cNvGrpSpPr/>
            <p:nvPr/>
          </p:nvGrpSpPr>
          <p:grpSpPr>
            <a:xfrm>
              <a:off x="-40905" y="-187722"/>
              <a:ext cx="4155705" cy="4594677"/>
              <a:chOff x="-8080" y="-57150"/>
              <a:chExt cx="820880" cy="907591"/>
            </a:xfrm>
          </p:grpSpPr>
          <p:sp>
            <p:nvSpPr>
              <p:cNvPr id="7" name="Freeform 7"/>
              <p:cNvSpPr/>
              <p:nvPr/>
            </p:nvSpPr>
            <p:spPr>
              <a:xfrm>
                <a:off x="-8080" y="-9921"/>
                <a:ext cx="301506" cy="860362"/>
              </a:xfrm>
              <a:custGeom>
                <a:avLst/>
                <a:gdLst/>
                <a:ahLst/>
                <a:cxnLst/>
                <a:rect l="l" t="t" r="r" b="b"/>
                <a:pathLst>
                  <a:path w="301506" h="860362">
                    <a:moveTo>
                      <a:pt x="0" y="0"/>
                    </a:moveTo>
                    <a:lnTo>
                      <a:pt x="301506" y="0"/>
                    </a:lnTo>
                    <a:lnTo>
                      <a:pt x="301506" y="860362"/>
                    </a:lnTo>
                    <a:lnTo>
                      <a:pt x="0" y="860362"/>
                    </a:lnTo>
                    <a:close/>
                  </a:path>
                </a:pathLst>
              </a:custGeom>
              <a:solidFill>
                <a:srgbClr val="191824"/>
              </a:solidFill>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grpSp>
      <p:grpSp>
        <p:nvGrpSpPr>
          <p:cNvPr id="9" name="Group 9"/>
          <p:cNvGrpSpPr/>
          <p:nvPr/>
        </p:nvGrpSpPr>
        <p:grpSpPr>
          <a:xfrm>
            <a:off x="-869292" y="5951154"/>
            <a:ext cx="6595673" cy="3600866"/>
            <a:chOff x="-2530656" y="-187722"/>
            <a:chExt cx="8794230" cy="4801153"/>
          </a:xfrm>
        </p:grpSpPr>
        <p:grpSp>
          <p:nvGrpSpPr>
            <p:cNvPr id="10" name="Group 10"/>
            <p:cNvGrpSpPr/>
            <p:nvPr/>
          </p:nvGrpSpPr>
          <p:grpSpPr>
            <a:xfrm rot="5400000">
              <a:off x="-2242320" y="-288336"/>
              <a:ext cx="4613431" cy="5190103"/>
              <a:chOff x="0" y="-57150"/>
              <a:chExt cx="660400" cy="742950"/>
            </a:xfrm>
          </p:grpSpPr>
          <p:sp>
            <p:nvSpPr>
              <p:cNvPr id="11" name="Freeform 11"/>
              <p:cNvSpPr/>
              <p:nvPr/>
            </p:nvSpPr>
            <p:spPr>
              <a:xfrm>
                <a:off x="0" y="0"/>
                <a:ext cx="645857" cy="323543"/>
              </a:xfrm>
              <a:custGeom>
                <a:avLst/>
                <a:gdLst/>
                <a:ahLst/>
                <a:cxnLst/>
                <a:rect l="l" t="t" r="r" b="b"/>
                <a:pathLst>
                  <a:path w="653128" h="323543">
                    <a:moveTo>
                      <a:pt x="217827" y="304474"/>
                    </a:moveTo>
                    <a:cubicBezTo>
                      <a:pt x="251311" y="315987"/>
                      <a:pt x="289378" y="323543"/>
                      <a:pt x="326740" y="323543"/>
                    </a:cubicBezTo>
                    <a:cubicBezTo>
                      <a:pt x="364103" y="323543"/>
                      <a:pt x="400055" y="317066"/>
                      <a:pt x="433186" y="305552"/>
                    </a:cubicBezTo>
                    <a:cubicBezTo>
                      <a:pt x="433892" y="305192"/>
                      <a:pt x="434596" y="305192"/>
                      <a:pt x="435301" y="304833"/>
                    </a:cubicBezTo>
                    <a:cubicBezTo>
                      <a:pt x="559723" y="258778"/>
                      <a:pt x="651366" y="137164"/>
                      <a:pt x="653128" y="5908"/>
                    </a:cubicBezTo>
                    <a:lnTo>
                      <a:pt x="653128" y="0"/>
                    </a:lnTo>
                    <a:lnTo>
                      <a:pt x="0" y="0"/>
                    </a:lnTo>
                    <a:lnTo>
                      <a:pt x="0" y="5904"/>
                    </a:lnTo>
                    <a:cubicBezTo>
                      <a:pt x="1762" y="137883"/>
                      <a:pt x="91995" y="259498"/>
                      <a:pt x="217827" y="304474"/>
                    </a:cubicBezTo>
                    <a:close/>
                  </a:path>
                </a:pathLst>
              </a:custGeom>
              <a:solidFill>
                <a:srgbClr val="000000">
                  <a:alpha val="0"/>
                </a:srgbClr>
              </a:solidFill>
              <a:ln w="76200">
                <a:solidFill>
                  <a:srgbClr val="76B200"/>
                </a:solidFill>
              </a:ln>
            </p:spPr>
          </p:sp>
          <p:sp>
            <p:nvSpPr>
              <p:cNvPr id="12" name="TextBox 12"/>
              <p:cNvSpPr txBox="1"/>
              <p:nvPr/>
            </p:nvSpPr>
            <p:spPr>
              <a:xfrm>
                <a:off x="0" y="-57150"/>
                <a:ext cx="660400" cy="742950"/>
              </a:xfrm>
              <a:prstGeom prst="rect">
                <a:avLst/>
              </a:prstGeom>
            </p:spPr>
            <p:txBody>
              <a:bodyPr lIns="50800" tIns="50800" rIns="50800" bIns="50800" rtlCol="0" anchor="ctr"/>
              <a:lstStyle/>
              <a:p>
                <a:pPr algn="ctr">
                  <a:lnSpc>
                    <a:spcPts val="3299"/>
                  </a:lnSpc>
                </a:pPr>
                <a:endParaRPr/>
              </a:p>
            </p:txBody>
          </p:sp>
        </p:grpSp>
        <p:grpSp>
          <p:nvGrpSpPr>
            <p:cNvPr id="13" name="Group 13"/>
            <p:cNvGrpSpPr/>
            <p:nvPr/>
          </p:nvGrpSpPr>
          <p:grpSpPr>
            <a:xfrm>
              <a:off x="2118678" y="-187722"/>
              <a:ext cx="4144896" cy="4648750"/>
              <a:chOff x="-5945" y="-57150"/>
              <a:chExt cx="818745" cy="918272"/>
            </a:xfrm>
          </p:grpSpPr>
          <p:sp>
            <p:nvSpPr>
              <p:cNvPr id="14" name="Freeform 14"/>
              <p:cNvSpPr/>
              <p:nvPr/>
            </p:nvSpPr>
            <p:spPr>
              <a:xfrm>
                <a:off x="-5945" y="-7745"/>
                <a:ext cx="301506" cy="868867"/>
              </a:xfrm>
              <a:custGeom>
                <a:avLst/>
                <a:gdLst/>
                <a:ahLst/>
                <a:cxnLst/>
                <a:rect l="l" t="t" r="r" b="b"/>
                <a:pathLst>
                  <a:path w="301506" h="860362">
                    <a:moveTo>
                      <a:pt x="0" y="0"/>
                    </a:moveTo>
                    <a:lnTo>
                      <a:pt x="301506" y="0"/>
                    </a:lnTo>
                    <a:lnTo>
                      <a:pt x="301506" y="860362"/>
                    </a:lnTo>
                    <a:lnTo>
                      <a:pt x="0" y="860362"/>
                    </a:lnTo>
                    <a:close/>
                  </a:path>
                </a:pathLst>
              </a:custGeom>
              <a:solidFill>
                <a:srgbClr val="191824"/>
              </a:solidFill>
            </p:spPr>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grpSp>
      <p:sp>
        <p:nvSpPr>
          <p:cNvPr id="16" name="AutoShape 16"/>
          <p:cNvSpPr/>
          <p:nvPr/>
        </p:nvSpPr>
        <p:spPr>
          <a:xfrm>
            <a:off x="2720766" y="9475819"/>
            <a:ext cx="13471734" cy="38100"/>
          </a:xfrm>
          <a:prstGeom prst="line">
            <a:avLst/>
          </a:prstGeom>
          <a:ln w="76200" cap="flat">
            <a:solidFill>
              <a:srgbClr val="76B200"/>
            </a:solidFill>
            <a:prstDash val="solid"/>
            <a:headEnd type="none" w="sm" len="sm"/>
            <a:tailEnd type="oval" w="lg" len="lg"/>
          </a:ln>
        </p:spPr>
      </p:sp>
      <p:sp>
        <p:nvSpPr>
          <p:cNvPr id="17" name="AutoShape 17"/>
          <p:cNvSpPr/>
          <p:nvPr/>
        </p:nvSpPr>
        <p:spPr>
          <a:xfrm>
            <a:off x="2720636" y="6091946"/>
            <a:ext cx="12922291" cy="0"/>
          </a:xfrm>
          <a:prstGeom prst="line">
            <a:avLst/>
          </a:prstGeom>
          <a:ln w="76200" cap="flat">
            <a:solidFill>
              <a:srgbClr val="76B200"/>
            </a:solidFill>
            <a:prstDash val="solid"/>
            <a:headEnd type="none" w="sm" len="sm"/>
            <a:tailEnd type="none" w="sm" len="sm"/>
          </a:ln>
        </p:spPr>
      </p:sp>
      <p:sp>
        <p:nvSpPr>
          <p:cNvPr id="18" name="AutoShape 18"/>
          <p:cNvSpPr/>
          <p:nvPr/>
        </p:nvSpPr>
        <p:spPr>
          <a:xfrm>
            <a:off x="4766203" y="2803323"/>
            <a:ext cx="0" cy="830763"/>
          </a:xfrm>
          <a:prstGeom prst="line">
            <a:avLst/>
          </a:prstGeom>
          <a:ln w="76200" cap="flat">
            <a:solidFill>
              <a:srgbClr val="76B200"/>
            </a:solidFill>
            <a:prstDash val="solid"/>
            <a:headEnd type="none" w="sm" len="sm"/>
            <a:tailEnd type="oval" w="lg" len="lg"/>
          </a:ln>
        </p:spPr>
      </p:sp>
      <p:sp>
        <p:nvSpPr>
          <p:cNvPr id="19" name="AutoShape 19"/>
          <p:cNvSpPr/>
          <p:nvPr/>
        </p:nvSpPr>
        <p:spPr>
          <a:xfrm>
            <a:off x="9064447" y="2784273"/>
            <a:ext cx="0" cy="830763"/>
          </a:xfrm>
          <a:prstGeom prst="line">
            <a:avLst/>
          </a:prstGeom>
          <a:ln w="76200" cap="flat">
            <a:solidFill>
              <a:srgbClr val="76B200"/>
            </a:solidFill>
            <a:prstDash val="solid"/>
            <a:headEnd type="none" w="sm" len="sm"/>
            <a:tailEnd type="oval" w="lg" len="lg"/>
          </a:ln>
        </p:spPr>
      </p:sp>
      <p:sp>
        <p:nvSpPr>
          <p:cNvPr id="20" name="AutoShape 20"/>
          <p:cNvSpPr/>
          <p:nvPr/>
        </p:nvSpPr>
        <p:spPr>
          <a:xfrm>
            <a:off x="13339078" y="2784273"/>
            <a:ext cx="0" cy="830763"/>
          </a:xfrm>
          <a:prstGeom prst="line">
            <a:avLst/>
          </a:prstGeom>
          <a:ln w="76200" cap="flat">
            <a:solidFill>
              <a:srgbClr val="76B200"/>
            </a:solidFill>
            <a:prstDash val="solid"/>
            <a:headEnd type="none" w="sm" len="sm"/>
            <a:tailEnd type="oval" w="lg" len="lg"/>
          </a:ln>
        </p:spPr>
      </p:sp>
      <p:sp>
        <p:nvSpPr>
          <p:cNvPr id="21" name="AutoShape 21"/>
          <p:cNvSpPr/>
          <p:nvPr/>
        </p:nvSpPr>
        <p:spPr>
          <a:xfrm rot="5400000">
            <a:off x="4388921" y="6507327"/>
            <a:ext cx="830763" cy="0"/>
          </a:xfrm>
          <a:prstGeom prst="line">
            <a:avLst/>
          </a:prstGeom>
          <a:ln w="76200" cap="flat">
            <a:solidFill>
              <a:srgbClr val="76B200"/>
            </a:solidFill>
            <a:prstDash val="solid"/>
            <a:headEnd type="none" w="sm" len="sm"/>
            <a:tailEnd type="oval" w="lg" len="lg"/>
          </a:ln>
        </p:spPr>
      </p:sp>
      <p:sp>
        <p:nvSpPr>
          <p:cNvPr id="22" name="AutoShape 22"/>
          <p:cNvSpPr/>
          <p:nvPr/>
        </p:nvSpPr>
        <p:spPr>
          <a:xfrm rot="5400000">
            <a:off x="8728618" y="6507327"/>
            <a:ext cx="830763" cy="0"/>
          </a:xfrm>
          <a:prstGeom prst="line">
            <a:avLst/>
          </a:prstGeom>
          <a:ln w="76200" cap="flat">
            <a:solidFill>
              <a:srgbClr val="76B200"/>
            </a:solidFill>
            <a:prstDash val="solid"/>
            <a:headEnd type="none" w="sm" len="sm"/>
            <a:tailEnd type="oval" w="lg" len="lg"/>
          </a:ln>
        </p:spPr>
      </p:sp>
      <p:sp>
        <p:nvSpPr>
          <p:cNvPr id="23" name="AutoShape 23"/>
          <p:cNvSpPr/>
          <p:nvPr/>
        </p:nvSpPr>
        <p:spPr>
          <a:xfrm rot="5400000">
            <a:off x="13068315" y="6507327"/>
            <a:ext cx="830763" cy="0"/>
          </a:xfrm>
          <a:prstGeom prst="line">
            <a:avLst/>
          </a:prstGeom>
          <a:ln w="76200" cap="flat">
            <a:solidFill>
              <a:srgbClr val="76B200"/>
            </a:solidFill>
            <a:prstDash val="solid"/>
            <a:headEnd type="none" w="sm" len="sm"/>
            <a:tailEnd type="oval" w="lg" len="lg"/>
          </a:ln>
        </p:spPr>
      </p:sp>
      <p:sp>
        <p:nvSpPr>
          <p:cNvPr id="24" name="AutoShape 24"/>
          <p:cNvSpPr/>
          <p:nvPr/>
        </p:nvSpPr>
        <p:spPr>
          <a:xfrm flipV="1">
            <a:off x="-16327" y="2784273"/>
            <a:ext cx="15713527" cy="56896"/>
          </a:xfrm>
          <a:prstGeom prst="line">
            <a:avLst/>
          </a:prstGeom>
          <a:ln w="76200" cap="flat">
            <a:solidFill>
              <a:srgbClr val="76B200"/>
            </a:solidFill>
            <a:prstDash val="solid"/>
            <a:headEnd type="none" w="sm" len="sm"/>
            <a:tailEnd type="none" w="sm" len="sm"/>
          </a:ln>
        </p:spPr>
      </p:sp>
      <p:sp>
        <p:nvSpPr>
          <p:cNvPr id="25" name="TextBox 25"/>
          <p:cNvSpPr txBox="1"/>
          <p:nvPr/>
        </p:nvSpPr>
        <p:spPr>
          <a:xfrm>
            <a:off x="3228036" y="3842545"/>
            <a:ext cx="3146962" cy="521335"/>
          </a:xfrm>
          <a:prstGeom prst="rect">
            <a:avLst/>
          </a:prstGeom>
        </p:spPr>
        <p:txBody>
          <a:bodyPr lIns="0" tIns="0" rIns="0" bIns="0" rtlCol="0" anchor="t">
            <a:spAutoFit/>
          </a:bodyPr>
          <a:lstStyle/>
          <a:p>
            <a:pPr algn="ctr">
              <a:lnSpc>
                <a:spcPts val="4160"/>
              </a:lnSpc>
            </a:pPr>
            <a:r>
              <a:rPr lang="en-US" sz="3200" spc="160" dirty="0">
                <a:solidFill>
                  <a:srgbClr val="F8F8F8"/>
                </a:solidFill>
                <a:latin typeface="IBM Plex Sans Bold"/>
              </a:rPr>
              <a:t>JAN</a:t>
            </a:r>
          </a:p>
        </p:txBody>
      </p:sp>
      <p:sp>
        <p:nvSpPr>
          <p:cNvPr id="26" name="TextBox 26"/>
          <p:cNvSpPr txBox="1"/>
          <p:nvPr/>
        </p:nvSpPr>
        <p:spPr>
          <a:xfrm>
            <a:off x="2961761" y="4281788"/>
            <a:ext cx="3685083" cy="1586865"/>
          </a:xfrm>
          <a:prstGeom prst="rect">
            <a:avLst/>
          </a:prstGeom>
        </p:spPr>
        <p:txBody>
          <a:bodyPr lIns="0" tIns="0" rIns="0" bIns="0" rtlCol="0" anchor="t">
            <a:spAutoFit/>
          </a:bodyPr>
          <a:lstStyle/>
          <a:p>
            <a:pPr marL="453390" lvl="1" indent="-226695">
              <a:lnSpc>
                <a:spcPts val="3150"/>
              </a:lnSpc>
              <a:buFont typeface="Arial"/>
              <a:buChar char="•"/>
            </a:pPr>
            <a:r>
              <a:rPr lang="en-US" sz="2100" spc="63">
                <a:solidFill>
                  <a:srgbClr val="F8F8F8"/>
                </a:solidFill>
                <a:latin typeface="IBM Plex Sans"/>
              </a:rPr>
              <a:t>Understanding existing tools and code</a:t>
            </a:r>
          </a:p>
          <a:p>
            <a:pPr marL="453390" lvl="1" indent="-226695">
              <a:lnSpc>
                <a:spcPts val="3150"/>
              </a:lnSpc>
              <a:buFont typeface="Arial"/>
              <a:buChar char="•"/>
            </a:pPr>
            <a:r>
              <a:rPr lang="en-US" sz="2100" spc="63">
                <a:solidFill>
                  <a:srgbClr val="F8F8F8"/>
                </a:solidFill>
                <a:latin typeface="IBM Plex Sans"/>
              </a:rPr>
              <a:t>Exploring and reformatting data </a:t>
            </a:r>
          </a:p>
        </p:txBody>
      </p:sp>
      <p:sp>
        <p:nvSpPr>
          <p:cNvPr id="27" name="TextBox 27"/>
          <p:cNvSpPr txBox="1"/>
          <p:nvPr/>
        </p:nvSpPr>
        <p:spPr>
          <a:xfrm>
            <a:off x="7497705" y="3823495"/>
            <a:ext cx="3146962" cy="521335"/>
          </a:xfrm>
          <a:prstGeom prst="rect">
            <a:avLst/>
          </a:prstGeom>
        </p:spPr>
        <p:txBody>
          <a:bodyPr lIns="0" tIns="0" rIns="0" bIns="0" rtlCol="0" anchor="t">
            <a:spAutoFit/>
          </a:bodyPr>
          <a:lstStyle/>
          <a:p>
            <a:pPr algn="ctr">
              <a:lnSpc>
                <a:spcPts val="4160"/>
              </a:lnSpc>
            </a:pPr>
            <a:r>
              <a:rPr lang="en-US" sz="3200" spc="160" dirty="0">
                <a:solidFill>
                  <a:srgbClr val="F8F8F8"/>
                </a:solidFill>
                <a:latin typeface="IBM Plex Sans Bold"/>
              </a:rPr>
              <a:t>FEB</a:t>
            </a:r>
          </a:p>
        </p:txBody>
      </p:sp>
      <p:sp>
        <p:nvSpPr>
          <p:cNvPr id="28" name="TextBox 28"/>
          <p:cNvSpPr txBox="1"/>
          <p:nvPr/>
        </p:nvSpPr>
        <p:spPr>
          <a:xfrm>
            <a:off x="11734236" y="3823495"/>
            <a:ext cx="3280312" cy="521335"/>
          </a:xfrm>
          <a:prstGeom prst="rect">
            <a:avLst/>
          </a:prstGeom>
        </p:spPr>
        <p:txBody>
          <a:bodyPr lIns="0" tIns="0" rIns="0" bIns="0" rtlCol="0" anchor="t">
            <a:spAutoFit/>
          </a:bodyPr>
          <a:lstStyle/>
          <a:p>
            <a:pPr algn="ctr">
              <a:lnSpc>
                <a:spcPts val="4160"/>
              </a:lnSpc>
            </a:pPr>
            <a:r>
              <a:rPr lang="en-US" sz="3200" spc="160">
                <a:solidFill>
                  <a:srgbClr val="F8F8F8"/>
                </a:solidFill>
                <a:latin typeface="IBM Plex Sans Bold"/>
              </a:rPr>
              <a:t>MAR</a:t>
            </a:r>
          </a:p>
        </p:txBody>
      </p:sp>
      <p:sp>
        <p:nvSpPr>
          <p:cNvPr id="29" name="TextBox 29"/>
          <p:cNvSpPr txBox="1"/>
          <p:nvPr/>
        </p:nvSpPr>
        <p:spPr>
          <a:xfrm>
            <a:off x="3309390" y="7131168"/>
            <a:ext cx="3146962" cy="521335"/>
          </a:xfrm>
          <a:prstGeom prst="rect">
            <a:avLst/>
          </a:prstGeom>
        </p:spPr>
        <p:txBody>
          <a:bodyPr lIns="0" tIns="0" rIns="0" bIns="0" rtlCol="0" anchor="t">
            <a:spAutoFit/>
          </a:bodyPr>
          <a:lstStyle/>
          <a:p>
            <a:pPr algn="ctr">
              <a:lnSpc>
                <a:spcPts val="4160"/>
              </a:lnSpc>
            </a:pPr>
            <a:r>
              <a:rPr lang="en-US" sz="3200" spc="160" dirty="0">
                <a:solidFill>
                  <a:srgbClr val="F8F8F8"/>
                </a:solidFill>
                <a:latin typeface="IBM Plex Sans Bold"/>
              </a:rPr>
              <a:t>APR</a:t>
            </a:r>
          </a:p>
        </p:txBody>
      </p:sp>
      <p:sp>
        <p:nvSpPr>
          <p:cNvPr id="30" name="TextBox 30"/>
          <p:cNvSpPr txBox="1"/>
          <p:nvPr/>
        </p:nvSpPr>
        <p:spPr>
          <a:xfrm>
            <a:off x="7608618" y="7131168"/>
            <a:ext cx="3146962" cy="521335"/>
          </a:xfrm>
          <a:prstGeom prst="rect">
            <a:avLst/>
          </a:prstGeom>
        </p:spPr>
        <p:txBody>
          <a:bodyPr lIns="0" tIns="0" rIns="0" bIns="0" rtlCol="0" anchor="t">
            <a:spAutoFit/>
          </a:bodyPr>
          <a:lstStyle/>
          <a:p>
            <a:pPr algn="ctr">
              <a:lnSpc>
                <a:spcPts val="4160"/>
              </a:lnSpc>
            </a:pPr>
            <a:r>
              <a:rPr lang="en-US" sz="3200" spc="160">
                <a:solidFill>
                  <a:srgbClr val="F8F8F8"/>
                </a:solidFill>
                <a:latin typeface="IBM Plex Sans Bold"/>
              </a:rPr>
              <a:t>MAY</a:t>
            </a:r>
          </a:p>
        </p:txBody>
      </p:sp>
      <p:sp>
        <p:nvSpPr>
          <p:cNvPr id="31" name="TextBox 31"/>
          <p:cNvSpPr txBox="1"/>
          <p:nvPr/>
        </p:nvSpPr>
        <p:spPr>
          <a:xfrm>
            <a:off x="11910215" y="7131168"/>
            <a:ext cx="3146962" cy="521335"/>
          </a:xfrm>
          <a:prstGeom prst="rect">
            <a:avLst/>
          </a:prstGeom>
        </p:spPr>
        <p:txBody>
          <a:bodyPr lIns="0" tIns="0" rIns="0" bIns="0" rtlCol="0" anchor="t">
            <a:spAutoFit/>
          </a:bodyPr>
          <a:lstStyle/>
          <a:p>
            <a:pPr algn="ctr">
              <a:lnSpc>
                <a:spcPts val="4160"/>
              </a:lnSpc>
            </a:pPr>
            <a:r>
              <a:rPr lang="en-US" sz="3200" spc="160">
                <a:solidFill>
                  <a:srgbClr val="F8F8F8"/>
                </a:solidFill>
                <a:latin typeface="IBM Plex Sans Bold"/>
              </a:rPr>
              <a:t>JUN</a:t>
            </a:r>
          </a:p>
        </p:txBody>
      </p:sp>
      <p:sp>
        <p:nvSpPr>
          <p:cNvPr id="32" name="TextBox 32"/>
          <p:cNvSpPr txBox="1"/>
          <p:nvPr/>
        </p:nvSpPr>
        <p:spPr>
          <a:xfrm>
            <a:off x="1028700" y="970077"/>
            <a:ext cx="16230600" cy="1042671"/>
          </a:xfrm>
          <a:prstGeom prst="rect">
            <a:avLst/>
          </a:prstGeom>
        </p:spPr>
        <p:txBody>
          <a:bodyPr lIns="0" tIns="0" rIns="0" bIns="0" rtlCol="0" anchor="t">
            <a:spAutoFit/>
          </a:bodyPr>
          <a:lstStyle/>
          <a:p>
            <a:pPr algn="ctr">
              <a:lnSpc>
                <a:spcPts val="8319"/>
              </a:lnSpc>
            </a:pPr>
            <a:r>
              <a:rPr lang="en-US" sz="6399" spc="191">
                <a:solidFill>
                  <a:srgbClr val="F8F8F8"/>
                </a:solidFill>
                <a:latin typeface="Paalalabas Wide"/>
              </a:rPr>
              <a:t>PROJECT TIMELINE</a:t>
            </a:r>
          </a:p>
        </p:txBody>
      </p:sp>
      <p:sp>
        <p:nvSpPr>
          <p:cNvPr id="33" name="TextBox 33"/>
          <p:cNvSpPr txBox="1"/>
          <p:nvPr/>
        </p:nvSpPr>
        <p:spPr>
          <a:xfrm>
            <a:off x="7134749" y="4262738"/>
            <a:ext cx="3859396" cy="1186815"/>
          </a:xfrm>
          <a:prstGeom prst="rect">
            <a:avLst/>
          </a:prstGeom>
        </p:spPr>
        <p:txBody>
          <a:bodyPr lIns="0" tIns="0" rIns="0" bIns="0" rtlCol="0" anchor="t">
            <a:spAutoFit/>
          </a:bodyPr>
          <a:lstStyle/>
          <a:p>
            <a:pPr marL="453390" lvl="1" indent="-226695">
              <a:lnSpc>
                <a:spcPts val="3150"/>
              </a:lnSpc>
              <a:buFont typeface="Arial"/>
              <a:buChar char="•"/>
            </a:pPr>
            <a:r>
              <a:rPr lang="en-US" sz="2100" spc="63" dirty="0">
                <a:solidFill>
                  <a:srgbClr val="F8F8F8"/>
                </a:solidFill>
                <a:latin typeface="IBM Plex Sans"/>
              </a:rPr>
              <a:t>Monthly Graphical Reports</a:t>
            </a:r>
          </a:p>
          <a:p>
            <a:pPr marL="453390" lvl="1" indent="-226695">
              <a:lnSpc>
                <a:spcPts val="3150"/>
              </a:lnSpc>
              <a:buFont typeface="Arial"/>
              <a:buChar char="•"/>
            </a:pPr>
            <a:r>
              <a:rPr lang="en-US" sz="2100" spc="63" dirty="0">
                <a:solidFill>
                  <a:srgbClr val="F8F8F8"/>
                </a:solidFill>
                <a:latin typeface="IBM Plex Sans"/>
              </a:rPr>
              <a:t>Researching Anomaly Detection and Correlation </a:t>
            </a:r>
          </a:p>
        </p:txBody>
      </p:sp>
      <p:sp>
        <p:nvSpPr>
          <p:cNvPr id="34" name="TextBox 34"/>
          <p:cNvSpPr txBox="1"/>
          <p:nvPr/>
        </p:nvSpPr>
        <p:spPr>
          <a:xfrm>
            <a:off x="11734236" y="4262738"/>
            <a:ext cx="3534236" cy="1586865"/>
          </a:xfrm>
          <a:prstGeom prst="rect">
            <a:avLst/>
          </a:prstGeom>
        </p:spPr>
        <p:txBody>
          <a:bodyPr lIns="0" tIns="0" rIns="0" bIns="0" rtlCol="0" anchor="t">
            <a:spAutoFit/>
          </a:bodyPr>
          <a:lstStyle/>
          <a:p>
            <a:pPr marL="453390" lvl="1" indent="-226695">
              <a:lnSpc>
                <a:spcPts val="3150"/>
              </a:lnSpc>
              <a:buFont typeface="Arial"/>
              <a:buChar char="•"/>
            </a:pPr>
            <a:r>
              <a:rPr lang="en-US" sz="2100" spc="63">
                <a:solidFill>
                  <a:srgbClr val="F8F8F8"/>
                </a:solidFill>
                <a:latin typeface="IBM Plex Sans"/>
              </a:rPr>
              <a:t>Adhoc Feature wise Graphical Reports</a:t>
            </a:r>
          </a:p>
          <a:p>
            <a:pPr marL="453390" lvl="1" indent="-226695">
              <a:lnSpc>
                <a:spcPts val="3150"/>
              </a:lnSpc>
              <a:buFont typeface="Arial"/>
              <a:buChar char="•"/>
            </a:pPr>
            <a:r>
              <a:rPr lang="en-US" sz="2100" spc="63">
                <a:solidFill>
                  <a:srgbClr val="F8F8F8"/>
                </a:solidFill>
                <a:latin typeface="IBM Plex Sans"/>
              </a:rPr>
              <a:t>Exploring textual summaries </a:t>
            </a:r>
          </a:p>
        </p:txBody>
      </p:sp>
      <p:sp>
        <p:nvSpPr>
          <p:cNvPr id="35" name="TextBox 35"/>
          <p:cNvSpPr txBox="1"/>
          <p:nvPr/>
        </p:nvSpPr>
        <p:spPr>
          <a:xfrm>
            <a:off x="3002230" y="7605969"/>
            <a:ext cx="3685083" cy="1586865"/>
          </a:xfrm>
          <a:prstGeom prst="rect">
            <a:avLst/>
          </a:prstGeom>
        </p:spPr>
        <p:txBody>
          <a:bodyPr lIns="0" tIns="0" rIns="0" bIns="0" rtlCol="0" anchor="t">
            <a:spAutoFit/>
          </a:bodyPr>
          <a:lstStyle/>
          <a:p>
            <a:pPr marL="453390" lvl="1" indent="-226695">
              <a:lnSpc>
                <a:spcPts val="3150"/>
              </a:lnSpc>
              <a:buFont typeface="Arial"/>
              <a:buChar char="•"/>
            </a:pPr>
            <a:r>
              <a:rPr lang="en-US" sz="2100" spc="63">
                <a:solidFill>
                  <a:srgbClr val="F8F8F8"/>
                </a:solidFill>
                <a:latin typeface="IBM Plex Sans"/>
              </a:rPr>
              <a:t>Monthly Textual Summaries</a:t>
            </a:r>
          </a:p>
          <a:p>
            <a:pPr marL="453390" lvl="1" indent="-226695">
              <a:lnSpc>
                <a:spcPts val="3150"/>
              </a:lnSpc>
              <a:buFont typeface="Arial"/>
              <a:buChar char="•"/>
            </a:pPr>
            <a:r>
              <a:rPr lang="en-US" sz="2100" spc="63">
                <a:solidFill>
                  <a:srgbClr val="F8F8F8"/>
                </a:solidFill>
                <a:latin typeface="IBM Plex Sans"/>
              </a:rPr>
              <a:t>Feature-wise Textual summaries</a:t>
            </a:r>
          </a:p>
        </p:txBody>
      </p:sp>
      <p:sp>
        <p:nvSpPr>
          <p:cNvPr id="36" name="TextBox 36"/>
          <p:cNvSpPr txBox="1"/>
          <p:nvPr/>
        </p:nvSpPr>
        <p:spPr>
          <a:xfrm>
            <a:off x="7263358" y="7605969"/>
            <a:ext cx="3685083" cy="1586865"/>
          </a:xfrm>
          <a:prstGeom prst="rect">
            <a:avLst/>
          </a:prstGeom>
        </p:spPr>
        <p:txBody>
          <a:bodyPr lIns="0" tIns="0" rIns="0" bIns="0" rtlCol="0" anchor="t">
            <a:spAutoFit/>
          </a:bodyPr>
          <a:lstStyle/>
          <a:p>
            <a:pPr marL="453390" lvl="1" indent="-226695">
              <a:lnSpc>
                <a:spcPts val="3150"/>
              </a:lnSpc>
              <a:buFont typeface="Arial"/>
              <a:buChar char="•"/>
            </a:pPr>
            <a:r>
              <a:rPr lang="en-US" sz="2100" spc="63">
                <a:solidFill>
                  <a:srgbClr val="F8F8F8"/>
                </a:solidFill>
                <a:latin typeface="IBM Plex Sans"/>
              </a:rPr>
              <a:t>Integrating Anomaly Detection Model</a:t>
            </a:r>
          </a:p>
          <a:p>
            <a:pPr marL="453390" lvl="1" indent="-226695">
              <a:lnSpc>
                <a:spcPts val="3150"/>
              </a:lnSpc>
              <a:buFont typeface="Arial"/>
              <a:buChar char="•"/>
            </a:pPr>
            <a:r>
              <a:rPr lang="en-US" sz="2100" spc="63">
                <a:solidFill>
                  <a:srgbClr val="F8F8F8"/>
                </a:solidFill>
                <a:latin typeface="IBM Plex Sans"/>
              </a:rPr>
              <a:t>Restructuring results to make it more meaningful</a:t>
            </a:r>
          </a:p>
        </p:txBody>
      </p:sp>
      <p:sp>
        <p:nvSpPr>
          <p:cNvPr id="37" name="TextBox 37"/>
          <p:cNvSpPr txBox="1"/>
          <p:nvPr/>
        </p:nvSpPr>
        <p:spPr>
          <a:xfrm>
            <a:off x="11468524" y="7605969"/>
            <a:ext cx="4106547" cy="1586865"/>
          </a:xfrm>
          <a:prstGeom prst="rect">
            <a:avLst/>
          </a:prstGeom>
        </p:spPr>
        <p:txBody>
          <a:bodyPr lIns="0" tIns="0" rIns="0" bIns="0" rtlCol="0" anchor="t">
            <a:spAutoFit/>
          </a:bodyPr>
          <a:lstStyle/>
          <a:p>
            <a:pPr marL="453390" lvl="1" indent="-226695">
              <a:lnSpc>
                <a:spcPts val="3150"/>
              </a:lnSpc>
              <a:buFont typeface="Arial"/>
              <a:buChar char="•"/>
            </a:pPr>
            <a:r>
              <a:rPr lang="en-US" sz="2100" spc="63">
                <a:solidFill>
                  <a:srgbClr val="F8F8F8"/>
                </a:solidFill>
                <a:latin typeface="IBM Plex Sans"/>
              </a:rPr>
              <a:t>Implementing Correlation</a:t>
            </a:r>
          </a:p>
          <a:p>
            <a:pPr marL="453390" lvl="1" indent="-226695">
              <a:lnSpc>
                <a:spcPts val="3150"/>
              </a:lnSpc>
              <a:buFont typeface="Arial"/>
              <a:buChar char="•"/>
            </a:pPr>
            <a:r>
              <a:rPr lang="en-US" sz="2100" spc="63">
                <a:solidFill>
                  <a:srgbClr val="F8F8F8"/>
                </a:solidFill>
                <a:latin typeface="IBM Plex Sans"/>
              </a:rPr>
              <a:t>Exploring and implementing project on low memory events </a:t>
            </a:r>
          </a:p>
        </p:txBody>
      </p:sp>
      <p:sp>
        <p:nvSpPr>
          <p:cNvPr id="38" name="TextBox 38"/>
          <p:cNvSpPr txBox="1"/>
          <p:nvPr/>
        </p:nvSpPr>
        <p:spPr>
          <a:xfrm>
            <a:off x="15985595" y="1028700"/>
            <a:ext cx="1273705" cy="371475"/>
          </a:xfrm>
          <a:prstGeom prst="rect">
            <a:avLst/>
          </a:prstGeom>
        </p:spPr>
        <p:txBody>
          <a:bodyPr lIns="0" tIns="0" rIns="0" bIns="0" rtlCol="0" anchor="t">
            <a:spAutoFit/>
          </a:bodyPr>
          <a:lstStyle/>
          <a:p>
            <a:pPr algn="r">
              <a:lnSpc>
                <a:spcPts val="2999"/>
              </a:lnSpc>
            </a:pPr>
            <a:r>
              <a:rPr lang="en-US" sz="2499">
                <a:solidFill>
                  <a:srgbClr val="FFFFFF"/>
                </a:solidFill>
                <a:latin typeface="HK Grotesk Medium"/>
              </a:rPr>
              <a:t>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1684173" y="3055213"/>
            <a:ext cx="11364218" cy="5321300"/>
          </a:xfrm>
          <a:prstGeom prst="rect">
            <a:avLst/>
          </a:prstGeom>
        </p:spPr>
        <p:txBody>
          <a:bodyPr lIns="0" tIns="0" rIns="0" bIns="0" rtlCol="0" anchor="t">
            <a:spAutoFit/>
          </a:bodyPr>
          <a:lstStyle/>
          <a:p>
            <a:pPr algn="just">
              <a:lnSpc>
                <a:spcPts val="3249"/>
              </a:lnSpc>
            </a:pPr>
            <a:r>
              <a:rPr lang="en-US" sz="2600" dirty="0">
                <a:solidFill>
                  <a:srgbClr val="F8F8F8"/>
                </a:solidFill>
                <a:latin typeface="IBM Plex Sans"/>
              </a:rPr>
              <a:t>The project's focus is on trend analysis and summarization of AP events, a topic that is very important in today's networking environment. </a:t>
            </a:r>
          </a:p>
          <a:p>
            <a:pPr algn="just">
              <a:lnSpc>
                <a:spcPts val="3249"/>
              </a:lnSpc>
            </a:pPr>
            <a:endParaRPr lang="en-US" sz="2600" dirty="0">
              <a:solidFill>
                <a:srgbClr val="F8F8F8"/>
              </a:solidFill>
              <a:latin typeface="IBM Plex Sans"/>
            </a:endParaRPr>
          </a:p>
          <a:p>
            <a:pPr algn="just">
              <a:lnSpc>
                <a:spcPts val="3249"/>
              </a:lnSpc>
            </a:pPr>
            <a:r>
              <a:rPr lang="en-US" sz="2600" dirty="0">
                <a:solidFill>
                  <a:srgbClr val="F8F8F8"/>
                </a:solidFill>
                <a:latin typeface="IBM Plex Sans"/>
              </a:rPr>
              <a:t>With the increasing reliance on access points for uninterrupted connectivity, there is a need to extract valuable insights from the vast amount of event data generated. This project aims to develop effective methodologies that can uncover meaningful patterns, anomalies, and trends in AP events. </a:t>
            </a:r>
          </a:p>
          <a:p>
            <a:pPr algn="just">
              <a:lnSpc>
                <a:spcPts val="3249"/>
              </a:lnSpc>
            </a:pPr>
            <a:endParaRPr lang="en-US" sz="2600" dirty="0">
              <a:solidFill>
                <a:srgbClr val="F8F8F8"/>
              </a:solidFill>
              <a:latin typeface="IBM Plex Sans"/>
            </a:endParaRPr>
          </a:p>
          <a:p>
            <a:pPr algn="just">
              <a:lnSpc>
                <a:spcPts val="3249"/>
              </a:lnSpc>
            </a:pPr>
            <a:r>
              <a:rPr lang="en-US" sz="2600" dirty="0">
                <a:solidFill>
                  <a:srgbClr val="F8F8F8"/>
                </a:solidFill>
                <a:latin typeface="IBM Plex Sans"/>
              </a:rPr>
              <a:t>The project hopes to improve network management and decision-making procedures in this way. The results of this project will have significant importance, providing network administrators with actionable insights to optimize AP performance, ensure reliable connectivity, and improve overall network efficiency.</a:t>
            </a:r>
          </a:p>
        </p:txBody>
      </p:sp>
      <p:sp>
        <p:nvSpPr>
          <p:cNvPr id="3" name="Freeform 3"/>
          <p:cNvSpPr/>
          <p:nvPr/>
        </p:nvSpPr>
        <p:spPr>
          <a:xfrm>
            <a:off x="13984982" y="3987193"/>
            <a:ext cx="3485915" cy="3485915"/>
          </a:xfrm>
          <a:custGeom>
            <a:avLst/>
            <a:gdLst/>
            <a:ahLst/>
            <a:cxnLst/>
            <a:rect l="l" t="t" r="r" b="b"/>
            <a:pathLst>
              <a:path w="3485915" h="3485915">
                <a:moveTo>
                  <a:pt x="0" y="0"/>
                </a:moveTo>
                <a:lnTo>
                  <a:pt x="3485916" y="0"/>
                </a:lnTo>
                <a:lnTo>
                  <a:pt x="3485916" y="3485915"/>
                </a:lnTo>
                <a:lnTo>
                  <a:pt x="0" y="3485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684173" y="1457325"/>
            <a:ext cx="14373916" cy="1003300"/>
          </a:xfrm>
          <a:prstGeom prst="rect">
            <a:avLst/>
          </a:prstGeom>
        </p:spPr>
        <p:txBody>
          <a:bodyPr lIns="0" tIns="0" rIns="0" bIns="0" rtlCol="0" anchor="t">
            <a:spAutoFit/>
          </a:bodyPr>
          <a:lstStyle/>
          <a:p>
            <a:pPr>
              <a:lnSpc>
                <a:spcPts val="7699"/>
              </a:lnSpc>
            </a:pPr>
            <a:r>
              <a:rPr lang="en-US" sz="6999" dirty="0">
                <a:solidFill>
                  <a:srgbClr val="7AC80B"/>
                </a:solidFill>
                <a:latin typeface="Paalalabas Wide"/>
              </a:rPr>
              <a:t>INTRODUCTION</a:t>
            </a:r>
          </a:p>
        </p:txBody>
      </p:sp>
      <p:sp>
        <p:nvSpPr>
          <p:cNvPr id="5" name="TextBox 5"/>
          <p:cNvSpPr txBox="1"/>
          <p:nvPr/>
        </p:nvSpPr>
        <p:spPr>
          <a:xfrm>
            <a:off x="15985595" y="1028700"/>
            <a:ext cx="1273705" cy="371475"/>
          </a:xfrm>
          <a:prstGeom prst="rect">
            <a:avLst/>
          </a:prstGeom>
        </p:spPr>
        <p:txBody>
          <a:bodyPr lIns="0" tIns="0" rIns="0" bIns="0" rtlCol="0" anchor="t">
            <a:spAutoFit/>
          </a:bodyPr>
          <a:lstStyle/>
          <a:p>
            <a:pPr algn="r">
              <a:lnSpc>
                <a:spcPts val="2999"/>
              </a:lnSpc>
            </a:pPr>
            <a:r>
              <a:rPr lang="en-US" sz="2499">
                <a:solidFill>
                  <a:srgbClr val="FFFFFF"/>
                </a:solidFill>
                <a:latin typeface="HK Grotesk Medium"/>
              </a:rPr>
              <a:t>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1028700" y="2343101"/>
            <a:ext cx="8259701" cy="6951775"/>
          </a:xfrm>
          <a:prstGeom prst="rect">
            <a:avLst/>
          </a:prstGeom>
        </p:spPr>
        <p:txBody>
          <a:bodyPr lIns="0" tIns="0" rIns="0" bIns="0" rtlCol="0" anchor="t">
            <a:spAutoFit/>
          </a:bodyPr>
          <a:lstStyle/>
          <a:p>
            <a:pPr marL="496571" lvl="1" indent="-248285" algn="just">
              <a:lnSpc>
                <a:spcPts val="3220"/>
              </a:lnSpc>
              <a:buFont typeface="Arial"/>
              <a:buChar char="•"/>
            </a:pPr>
            <a:r>
              <a:rPr lang="en-US" sz="2400" dirty="0">
                <a:solidFill>
                  <a:srgbClr val="7AC80B"/>
                </a:solidFill>
                <a:latin typeface="IBM Plex Sans Bold"/>
              </a:rPr>
              <a:t>Wireless Access Points</a:t>
            </a:r>
            <a:r>
              <a:rPr lang="en-US" sz="2400" dirty="0">
                <a:solidFill>
                  <a:srgbClr val="F8F8F8"/>
                </a:solidFill>
                <a:latin typeface="IBM Plex Sans Bold"/>
              </a:rPr>
              <a:t> </a:t>
            </a:r>
            <a:r>
              <a:rPr lang="en-US" sz="2400" dirty="0">
                <a:solidFill>
                  <a:srgbClr val="F8F8F8"/>
                </a:solidFill>
                <a:latin typeface="IBM Plex Sans"/>
              </a:rPr>
              <a:t>(WAP or APs) are vital networking devices that enable wireless devices to connect to a wired network using </a:t>
            </a:r>
            <a:r>
              <a:rPr lang="en-US" sz="2400" dirty="0" err="1">
                <a:solidFill>
                  <a:srgbClr val="F8F8F8"/>
                </a:solidFill>
                <a:latin typeface="IBM Plex Sans"/>
              </a:rPr>
              <a:t>WiFi</a:t>
            </a:r>
            <a:r>
              <a:rPr lang="en-US" sz="2400" dirty="0">
                <a:solidFill>
                  <a:srgbClr val="F8F8F8"/>
                </a:solidFill>
                <a:latin typeface="IBM Plex Sans"/>
              </a:rPr>
              <a:t> technology. These devices typically come equipped with firmware, a </a:t>
            </a:r>
            <a:r>
              <a:rPr lang="en-US" sz="2400" dirty="0" err="1">
                <a:solidFill>
                  <a:srgbClr val="F8F8F8"/>
                </a:solidFill>
                <a:latin typeface="IBM Plex Sans"/>
              </a:rPr>
              <a:t>specialised</a:t>
            </a:r>
            <a:r>
              <a:rPr lang="en-US" sz="2400" dirty="0">
                <a:solidFill>
                  <a:srgbClr val="F8F8F8"/>
                </a:solidFill>
                <a:latin typeface="IBM Plex Sans"/>
              </a:rPr>
              <a:t> software embedded into the hardware, which controls and manages their functionality and </a:t>
            </a:r>
            <a:r>
              <a:rPr lang="en-US" sz="2400" dirty="0" err="1">
                <a:solidFill>
                  <a:srgbClr val="F8F8F8"/>
                </a:solidFill>
                <a:latin typeface="IBM Plex Sans"/>
              </a:rPr>
              <a:t>behaviour</a:t>
            </a:r>
            <a:r>
              <a:rPr lang="en-US" sz="2400" dirty="0">
                <a:solidFill>
                  <a:srgbClr val="F8F8F8"/>
                </a:solidFill>
                <a:latin typeface="IBM Plex Sans"/>
              </a:rPr>
              <a:t>. Regular monitoring of APs allows </a:t>
            </a:r>
            <a:r>
              <a:rPr lang="en-US" sz="2400" dirty="0" err="1">
                <a:solidFill>
                  <a:srgbClr val="F8F8F8"/>
                </a:solidFill>
                <a:latin typeface="IBM Plex Sans"/>
              </a:rPr>
              <a:t>organisations</a:t>
            </a:r>
            <a:r>
              <a:rPr lang="en-US" sz="2400" dirty="0">
                <a:solidFill>
                  <a:srgbClr val="F8F8F8"/>
                </a:solidFill>
                <a:latin typeface="IBM Plex Sans"/>
              </a:rPr>
              <a:t> to proactively identify and address potential issues, improve customer satisfaction, and maintain a robust and efficient network infrastructure.</a:t>
            </a:r>
          </a:p>
          <a:p>
            <a:pPr algn="just">
              <a:lnSpc>
                <a:spcPts val="3220"/>
              </a:lnSpc>
            </a:pPr>
            <a:endParaRPr lang="en-US" sz="2400" dirty="0">
              <a:solidFill>
                <a:srgbClr val="F8F8F8"/>
              </a:solidFill>
              <a:latin typeface="IBM Plex Sans"/>
            </a:endParaRPr>
          </a:p>
          <a:p>
            <a:pPr marL="496571" lvl="1" indent="-248285" algn="just">
              <a:lnSpc>
                <a:spcPts val="3220"/>
              </a:lnSpc>
              <a:buFont typeface="Arial"/>
              <a:buChar char="•"/>
            </a:pPr>
            <a:r>
              <a:rPr lang="en-US" sz="2400" dirty="0">
                <a:solidFill>
                  <a:srgbClr val="7AC80B"/>
                </a:solidFill>
                <a:latin typeface="IBM Plex Sans Bold"/>
              </a:rPr>
              <a:t>Anomaly detection</a:t>
            </a:r>
            <a:r>
              <a:rPr lang="en-US" sz="2400" dirty="0">
                <a:solidFill>
                  <a:srgbClr val="F8F8F8"/>
                </a:solidFill>
                <a:latin typeface="IBM Plex Sans"/>
              </a:rPr>
              <a:t> involves identifying deviations or irregularities in access point </a:t>
            </a:r>
            <a:r>
              <a:rPr lang="en-GB" sz="2400" dirty="0">
                <a:solidFill>
                  <a:srgbClr val="F8F8F8"/>
                </a:solidFill>
                <a:latin typeface="IBM Plex Sans"/>
              </a:rPr>
              <a:t>behaviours</a:t>
            </a:r>
            <a:r>
              <a:rPr lang="en-US" sz="2400" dirty="0">
                <a:solidFill>
                  <a:srgbClr val="F8F8F8"/>
                </a:solidFill>
                <a:latin typeface="IBM Plex Sans"/>
              </a:rPr>
              <a:t> that may indicate potential issues or security threats. By detecting anomalies early on, network administrators can take proactive measures to address them, ensuring the smooth operation of the network. </a:t>
            </a:r>
          </a:p>
        </p:txBody>
      </p:sp>
      <p:sp>
        <p:nvSpPr>
          <p:cNvPr id="3" name="TextBox 3"/>
          <p:cNvSpPr txBox="1"/>
          <p:nvPr/>
        </p:nvSpPr>
        <p:spPr>
          <a:xfrm>
            <a:off x="3626519" y="1019175"/>
            <a:ext cx="11034962" cy="876300"/>
          </a:xfrm>
          <a:prstGeom prst="rect">
            <a:avLst/>
          </a:prstGeom>
        </p:spPr>
        <p:txBody>
          <a:bodyPr lIns="0" tIns="0" rIns="0" bIns="0" rtlCol="0" anchor="t">
            <a:spAutoFit/>
          </a:bodyPr>
          <a:lstStyle/>
          <a:p>
            <a:pPr>
              <a:lnSpc>
                <a:spcPts val="6840"/>
              </a:lnSpc>
            </a:pPr>
            <a:r>
              <a:rPr lang="en-US" sz="5700">
                <a:solidFill>
                  <a:srgbClr val="7AC80B"/>
                </a:solidFill>
                <a:latin typeface="Paalalabas Wide"/>
              </a:rPr>
              <a:t>GENERAL INTRODUCTION TO TOPIC</a:t>
            </a:r>
          </a:p>
        </p:txBody>
      </p:sp>
      <p:sp>
        <p:nvSpPr>
          <p:cNvPr id="4" name="TextBox 4"/>
          <p:cNvSpPr txBox="1"/>
          <p:nvPr/>
        </p:nvSpPr>
        <p:spPr>
          <a:xfrm>
            <a:off x="15985595" y="1028700"/>
            <a:ext cx="1273705" cy="371475"/>
          </a:xfrm>
          <a:prstGeom prst="rect">
            <a:avLst/>
          </a:prstGeom>
        </p:spPr>
        <p:txBody>
          <a:bodyPr lIns="0" tIns="0" rIns="0" bIns="0" rtlCol="0" anchor="t">
            <a:spAutoFit/>
          </a:bodyPr>
          <a:lstStyle/>
          <a:p>
            <a:pPr algn="r">
              <a:lnSpc>
                <a:spcPts val="2999"/>
              </a:lnSpc>
            </a:pPr>
            <a:r>
              <a:rPr lang="en-US" sz="2499">
                <a:solidFill>
                  <a:srgbClr val="FFFFFF"/>
                </a:solidFill>
                <a:latin typeface="HK Grotesk Medium"/>
              </a:rPr>
              <a:t>07</a:t>
            </a:r>
          </a:p>
        </p:txBody>
      </p:sp>
      <p:sp>
        <p:nvSpPr>
          <p:cNvPr id="5" name="TextBox 5"/>
          <p:cNvSpPr txBox="1"/>
          <p:nvPr/>
        </p:nvSpPr>
        <p:spPr>
          <a:xfrm>
            <a:off x="9935960" y="2343101"/>
            <a:ext cx="7323340" cy="6131037"/>
          </a:xfrm>
          <a:prstGeom prst="rect">
            <a:avLst/>
          </a:prstGeom>
        </p:spPr>
        <p:txBody>
          <a:bodyPr lIns="0" tIns="0" rIns="0" bIns="0" rtlCol="0" anchor="t">
            <a:spAutoFit/>
          </a:bodyPr>
          <a:lstStyle/>
          <a:p>
            <a:pPr marL="496571" lvl="1" indent="-248285" algn="just">
              <a:lnSpc>
                <a:spcPts val="3220"/>
              </a:lnSpc>
              <a:buFont typeface="Arial"/>
              <a:buChar char="•"/>
            </a:pPr>
            <a:r>
              <a:rPr lang="en-US" sz="2400" dirty="0">
                <a:solidFill>
                  <a:srgbClr val="7AC80B"/>
                </a:solidFill>
                <a:latin typeface="IBM Plex Sans Bold"/>
              </a:rPr>
              <a:t>Correlation analysis</a:t>
            </a:r>
            <a:r>
              <a:rPr lang="en-US" sz="2400" dirty="0">
                <a:solidFill>
                  <a:srgbClr val="F8F8F8"/>
                </a:solidFill>
                <a:latin typeface="IBM Plex Sans"/>
              </a:rPr>
              <a:t> then aims to identify relationships and dependencies between different variables or features in the access point data. By understanding these correlations, network managers can pinpoint the causes or impacted variables due to the anomaly and make informed decisions to optimize network performance and reliability.</a:t>
            </a:r>
          </a:p>
          <a:p>
            <a:pPr algn="just">
              <a:lnSpc>
                <a:spcPts val="3220"/>
              </a:lnSpc>
            </a:pPr>
            <a:endParaRPr lang="en-US" sz="2400" dirty="0">
              <a:solidFill>
                <a:srgbClr val="F8F8F8"/>
              </a:solidFill>
              <a:latin typeface="IBM Plex Sans"/>
            </a:endParaRPr>
          </a:p>
          <a:p>
            <a:pPr marL="496571" lvl="1" indent="-248285" algn="just">
              <a:lnSpc>
                <a:spcPts val="3220"/>
              </a:lnSpc>
              <a:buFont typeface="Arial"/>
              <a:buChar char="•"/>
            </a:pPr>
            <a:r>
              <a:rPr lang="en-US" sz="2400" dirty="0">
                <a:solidFill>
                  <a:srgbClr val="F8F8F8"/>
                </a:solidFill>
                <a:latin typeface="IBM Plex Sans"/>
              </a:rPr>
              <a:t>Another critical aspect of </a:t>
            </a:r>
            <a:r>
              <a:rPr lang="en-US" sz="2400" dirty="0" err="1">
                <a:solidFill>
                  <a:srgbClr val="F8F8F8"/>
                </a:solidFill>
                <a:latin typeface="IBM Plex Sans"/>
              </a:rPr>
              <a:t>analysing</a:t>
            </a:r>
            <a:r>
              <a:rPr lang="en-US" sz="2400" dirty="0">
                <a:solidFill>
                  <a:srgbClr val="F8F8F8"/>
                </a:solidFill>
                <a:latin typeface="IBM Plex Sans"/>
              </a:rPr>
              <a:t> AP firmware data is the </a:t>
            </a:r>
            <a:r>
              <a:rPr lang="en-US" sz="2400" dirty="0">
                <a:solidFill>
                  <a:srgbClr val="7AC80B"/>
                </a:solidFill>
                <a:latin typeface="IBM Plex Sans Bold"/>
              </a:rPr>
              <a:t>generation of meaningful and actionable summaries</a:t>
            </a:r>
            <a:r>
              <a:rPr lang="en-US" sz="2400" dirty="0">
                <a:solidFill>
                  <a:srgbClr val="7AC80B"/>
                </a:solidFill>
                <a:latin typeface="IBM Plex Sans"/>
              </a:rPr>
              <a:t>.</a:t>
            </a:r>
            <a:r>
              <a:rPr lang="en-US" sz="2400" dirty="0">
                <a:solidFill>
                  <a:srgbClr val="F8F8F8"/>
                </a:solidFill>
                <a:latin typeface="IBM Plex Sans"/>
              </a:rPr>
              <a:t> The use of graphic and textual summarization methods plays a crucial role in presenting complex data clearly and concisely.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1028700" y="990372"/>
            <a:ext cx="6799824" cy="876300"/>
          </a:xfrm>
          <a:prstGeom prst="rect">
            <a:avLst/>
          </a:prstGeom>
        </p:spPr>
        <p:txBody>
          <a:bodyPr lIns="0" tIns="0" rIns="0" bIns="0" rtlCol="0" anchor="t">
            <a:spAutoFit/>
          </a:bodyPr>
          <a:lstStyle/>
          <a:p>
            <a:pPr>
              <a:lnSpc>
                <a:spcPts val="6600"/>
              </a:lnSpc>
            </a:pPr>
            <a:r>
              <a:rPr lang="en-US" sz="6000">
                <a:solidFill>
                  <a:srgbClr val="F8F8F8"/>
                </a:solidFill>
                <a:latin typeface="Paalalabas Wide"/>
              </a:rPr>
              <a:t>OBJECTIVES</a:t>
            </a:r>
          </a:p>
        </p:txBody>
      </p:sp>
      <p:sp>
        <p:nvSpPr>
          <p:cNvPr id="3" name="TextBox 3"/>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F8F8F8"/>
                </a:solidFill>
                <a:latin typeface="HK Grotesk Medium"/>
              </a:rPr>
              <a:t>08</a:t>
            </a:r>
          </a:p>
        </p:txBody>
      </p:sp>
      <p:sp>
        <p:nvSpPr>
          <p:cNvPr id="4" name="TextBox 4"/>
          <p:cNvSpPr txBox="1"/>
          <p:nvPr/>
        </p:nvSpPr>
        <p:spPr>
          <a:xfrm>
            <a:off x="9677400" y="855568"/>
            <a:ext cx="5878259" cy="933450"/>
          </a:xfrm>
          <a:prstGeom prst="rect">
            <a:avLst/>
          </a:prstGeom>
        </p:spPr>
        <p:txBody>
          <a:bodyPr lIns="0" tIns="0" rIns="0" bIns="0" rtlCol="0" anchor="t">
            <a:spAutoFit/>
          </a:bodyPr>
          <a:lstStyle/>
          <a:p>
            <a:pPr algn="just">
              <a:lnSpc>
                <a:spcPts val="7200"/>
              </a:lnSpc>
            </a:pPr>
            <a:r>
              <a:rPr lang="en-US" sz="6000">
                <a:solidFill>
                  <a:srgbClr val="7AC80B"/>
                </a:solidFill>
                <a:latin typeface="Paalalabas Wide"/>
              </a:rPr>
              <a:t>MOTIVATION</a:t>
            </a:r>
          </a:p>
        </p:txBody>
      </p:sp>
      <p:sp>
        <p:nvSpPr>
          <p:cNvPr id="5" name="TextBox 5"/>
          <p:cNvSpPr txBox="1"/>
          <p:nvPr/>
        </p:nvSpPr>
        <p:spPr>
          <a:xfrm>
            <a:off x="9677400" y="2098298"/>
            <a:ext cx="7581900" cy="7150612"/>
          </a:xfrm>
          <a:prstGeom prst="rect">
            <a:avLst/>
          </a:prstGeom>
        </p:spPr>
        <p:txBody>
          <a:bodyPr wrap="square" lIns="0" tIns="0" rIns="0" bIns="0" rtlCol="0" anchor="t">
            <a:spAutoFit/>
          </a:bodyPr>
          <a:lstStyle/>
          <a:p>
            <a:pPr algn="just">
              <a:lnSpc>
                <a:spcPts val="3500"/>
              </a:lnSpc>
            </a:pPr>
            <a:r>
              <a:rPr lang="en-US" sz="2500" dirty="0">
                <a:solidFill>
                  <a:srgbClr val="7AC80B"/>
                </a:solidFill>
                <a:latin typeface="IBM Plex Sans"/>
              </a:rPr>
              <a:t>The project's significance lies in its ability to address the pressing need for proactive monitoring and optimization of wireless access points (APs) in today's wireless-dependent world. </a:t>
            </a:r>
          </a:p>
          <a:p>
            <a:pPr algn="just">
              <a:lnSpc>
                <a:spcPts val="3500"/>
              </a:lnSpc>
            </a:pPr>
            <a:endParaRPr lang="en-US" sz="2500" dirty="0">
              <a:solidFill>
                <a:srgbClr val="7AC80B"/>
              </a:solidFill>
              <a:latin typeface="IBM Plex Sans"/>
            </a:endParaRPr>
          </a:p>
          <a:p>
            <a:pPr algn="just">
              <a:lnSpc>
                <a:spcPts val="3500"/>
              </a:lnSpc>
            </a:pPr>
            <a:r>
              <a:rPr lang="en-US" sz="2500" dirty="0">
                <a:solidFill>
                  <a:srgbClr val="7AC80B"/>
                </a:solidFill>
                <a:latin typeface="IBM Plex Sans"/>
              </a:rPr>
              <a:t>Through its innovative approach, combining exploratory analysis, graphical/textual summarization, anomaly detection, and correlation analysis, the project provides valuable insights for network optimization, maintenance, and troubleshooting. </a:t>
            </a:r>
          </a:p>
          <a:p>
            <a:pPr algn="just">
              <a:lnSpc>
                <a:spcPts val="3500"/>
              </a:lnSpc>
            </a:pPr>
            <a:endParaRPr lang="en-US" sz="2500" dirty="0">
              <a:solidFill>
                <a:srgbClr val="7AC80B"/>
              </a:solidFill>
              <a:latin typeface="IBM Plex Sans"/>
            </a:endParaRPr>
          </a:p>
          <a:p>
            <a:pPr algn="just">
              <a:lnSpc>
                <a:spcPts val="3500"/>
              </a:lnSpc>
            </a:pPr>
            <a:r>
              <a:rPr lang="en-US" sz="2500" dirty="0">
                <a:solidFill>
                  <a:srgbClr val="7AC80B"/>
                </a:solidFill>
                <a:latin typeface="IBM Plex Sans"/>
              </a:rPr>
              <a:t>These insights empower network administrators with actionable information to enhance network performance, improve user satisfaction, and minimize downtime.</a:t>
            </a:r>
          </a:p>
        </p:txBody>
      </p:sp>
      <p:sp>
        <p:nvSpPr>
          <p:cNvPr id="6" name="TextBox 6"/>
          <p:cNvSpPr txBox="1"/>
          <p:nvPr/>
        </p:nvSpPr>
        <p:spPr>
          <a:xfrm>
            <a:off x="1028700" y="2098298"/>
            <a:ext cx="7581900" cy="7381380"/>
          </a:xfrm>
          <a:prstGeom prst="rect">
            <a:avLst/>
          </a:prstGeom>
        </p:spPr>
        <p:txBody>
          <a:bodyPr wrap="square" lIns="0" tIns="0" rIns="0" bIns="0" rtlCol="0" anchor="t">
            <a:spAutoFit/>
          </a:bodyPr>
          <a:lstStyle/>
          <a:p>
            <a:pPr algn="just">
              <a:lnSpc>
                <a:spcPts val="3360"/>
              </a:lnSpc>
            </a:pPr>
            <a:r>
              <a:rPr lang="en-US" sz="2500" dirty="0">
                <a:solidFill>
                  <a:srgbClr val="F8F8F8"/>
                </a:solidFill>
                <a:latin typeface="IBM Plex Sans"/>
              </a:rPr>
              <a:t>The project focuses on exploratory analysis and summarization of wireless AP events, providing insights into performance patterns and anomalies.</a:t>
            </a:r>
          </a:p>
          <a:p>
            <a:pPr algn="just">
              <a:lnSpc>
                <a:spcPts val="3360"/>
              </a:lnSpc>
            </a:pPr>
            <a:endParaRPr lang="en-US" sz="2500" dirty="0">
              <a:solidFill>
                <a:srgbClr val="F8F8F8"/>
              </a:solidFill>
              <a:latin typeface="IBM Plex Sans"/>
            </a:endParaRPr>
          </a:p>
          <a:p>
            <a:pPr algn="just">
              <a:lnSpc>
                <a:spcPts val="3360"/>
              </a:lnSpc>
            </a:pPr>
            <a:r>
              <a:rPr lang="en-US" sz="2500" dirty="0">
                <a:solidFill>
                  <a:srgbClr val="F8F8F8"/>
                </a:solidFill>
                <a:latin typeface="IBM Plex Sans"/>
              </a:rPr>
              <a:t>Comprehensive HTML reports are generated, combining textual summaries, graphs, and visualizations for clear interpretation of monthly overviews and specific AP features.</a:t>
            </a:r>
          </a:p>
          <a:p>
            <a:pPr algn="just">
              <a:lnSpc>
                <a:spcPts val="3360"/>
              </a:lnSpc>
            </a:pPr>
            <a:endParaRPr lang="en-US" sz="2500" dirty="0">
              <a:solidFill>
                <a:srgbClr val="F8F8F8"/>
              </a:solidFill>
              <a:latin typeface="IBM Plex Sans"/>
            </a:endParaRPr>
          </a:p>
          <a:p>
            <a:pPr algn="just">
              <a:lnSpc>
                <a:spcPts val="3360"/>
              </a:lnSpc>
            </a:pPr>
            <a:r>
              <a:rPr lang="en-US" sz="2500" dirty="0">
                <a:solidFill>
                  <a:srgbClr val="F8F8F8"/>
                </a:solidFill>
                <a:latin typeface="IBM Plex Sans"/>
              </a:rPr>
              <a:t>Anomaly detection using LSTM autoencoders helps identify abnormal behavior in AP events, enabling early detection and proactive troubleshooting.</a:t>
            </a:r>
          </a:p>
          <a:p>
            <a:pPr algn="just">
              <a:lnSpc>
                <a:spcPts val="3360"/>
              </a:lnSpc>
            </a:pPr>
            <a:endParaRPr lang="en-US" sz="2500" dirty="0">
              <a:solidFill>
                <a:srgbClr val="F8F8F8"/>
              </a:solidFill>
              <a:latin typeface="IBM Plex Sans"/>
            </a:endParaRPr>
          </a:p>
          <a:p>
            <a:pPr algn="just">
              <a:lnSpc>
                <a:spcPts val="3360"/>
              </a:lnSpc>
            </a:pPr>
            <a:r>
              <a:rPr lang="en-US" sz="2500" dirty="0">
                <a:solidFill>
                  <a:srgbClr val="F8F8F8"/>
                </a:solidFill>
                <a:latin typeface="IBM Plex Sans"/>
              </a:rPr>
              <a:t>Correlation analysis techniques, including mutual information correlation, uncover relationships between features and pinpoint root causes of anomalies in AP events.</a:t>
            </a:r>
          </a:p>
        </p:txBody>
      </p:sp>
      <p:grpSp>
        <p:nvGrpSpPr>
          <p:cNvPr id="7" name="Group 7"/>
          <p:cNvGrpSpPr/>
          <p:nvPr/>
        </p:nvGrpSpPr>
        <p:grpSpPr>
          <a:xfrm>
            <a:off x="0" y="0"/>
            <a:ext cx="16192500" cy="172508"/>
            <a:chOff x="0" y="0"/>
            <a:chExt cx="4264691" cy="45434"/>
          </a:xfrm>
        </p:grpSpPr>
        <p:sp>
          <p:nvSpPr>
            <p:cNvPr id="8" name="Freeform 8"/>
            <p:cNvSpPr/>
            <p:nvPr/>
          </p:nvSpPr>
          <p:spPr>
            <a:xfrm>
              <a:off x="0" y="0"/>
              <a:ext cx="4264691" cy="45434"/>
            </a:xfrm>
            <a:custGeom>
              <a:avLst/>
              <a:gdLst/>
              <a:ahLst/>
              <a:cxnLst/>
              <a:rect l="l" t="t" r="r" b="b"/>
              <a:pathLst>
                <a:path w="4264691" h="45434">
                  <a:moveTo>
                    <a:pt x="0" y="0"/>
                  </a:moveTo>
                  <a:lnTo>
                    <a:pt x="4264691" y="0"/>
                  </a:lnTo>
                  <a:lnTo>
                    <a:pt x="4264691" y="45434"/>
                  </a:lnTo>
                  <a:lnTo>
                    <a:pt x="0" y="45434"/>
                  </a:lnTo>
                  <a:close/>
                </a:path>
              </a:pathLst>
            </a:custGeom>
            <a:solidFill>
              <a:srgbClr val="7AC80B"/>
            </a:solidFill>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grpSp>
        <p:nvGrpSpPr>
          <p:cNvPr id="10" name="Group 10"/>
          <p:cNvGrpSpPr/>
          <p:nvPr/>
        </p:nvGrpSpPr>
        <p:grpSpPr>
          <a:xfrm>
            <a:off x="15795095" y="10085960"/>
            <a:ext cx="2712788" cy="254369"/>
            <a:chOff x="0" y="0"/>
            <a:chExt cx="714479" cy="66994"/>
          </a:xfrm>
        </p:grpSpPr>
        <p:sp>
          <p:nvSpPr>
            <p:cNvPr id="11" name="Freeform 11"/>
            <p:cNvSpPr/>
            <p:nvPr/>
          </p:nvSpPr>
          <p:spPr>
            <a:xfrm>
              <a:off x="0" y="0"/>
              <a:ext cx="714479" cy="66994"/>
            </a:xfrm>
            <a:custGeom>
              <a:avLst/>
              <a:gdLst/>
              <a:ahLst/>
              <a:cxnLst/>
              <a:rect l="l" t="t" r="r" b="b"/>
              <a:pathLst>
                <a:path w="714479" h="66994">
                  <a:moveTo>
                    <a:pt x="0" y="0"/>
                  </a:moveTo>
                  <a:lnTo>
                    <a:pt x="714479" y="0"/>
                  </a:lnTo>
                  <a:lnTo>
                    <a:pt x="714479" y="66994"/>
                  </a:lnTo>
                  <a:lnTo>
                    <a:pt x="0" y="66994"/>
                  </a:lnTo>
                  <a:close/>
                </a:path>
              </a:pathLst>
            </a:custGeom>
            <a:solidFill>
              <a:srgbClr val="7AC80B"/>
            </a:solidFill>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29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824"/>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11951424" cy="1114425"/>
          </a:xfrm>
          <a:prstGeom prst="rect">
            <a:avLst/>
          </a:prstGeom>
        </p:spPr>
        <p:txBody>
          <a:bodyPr lIns="0" tIns="0" rIns="0" bIns="0" rtlCol="0" anchor="t">
            <a:spAutoFit/>
          </a:bodyPr>
          <a:lstStyle/>
          <a:p>
            <a:pPr>
              <a:lnSpc>
                <a:spcPts val="8760"/>
              </a:lnSpc>
            </a:pPr>
            <a:r>
              <a:rPr lang="en-US" sz="7300">
                <a:solidFill>
                  <a:srgbClr val="7AC80B"/>
                </a:solidFill>
                <a:latin typeface="Paalalabas Wide"/>
              </a:rPr>
              <a:t>BACKGROUND THEORY</a:t>
            </a:r>
          </a:p>
        </p:txBody>
      </p:sp>
      <p:sp>
        <p:nvSpPr>
          <p:cNvPr id="3" name="TextBox 3"/>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F8F8F8"/>
                </a:solidFill>
                <a:latin typeface="HK Grotesk Medium"/>
              </a:rPr>
              <a:t>09</a:t>
            </a:r>
          </a:p>
        </p:txBody>
      </p:sp>
      <p:sp>
        <p:nvSpPr>
          <p:cNvPr id="4" name="TextBox 4"/>
          <p:cNvSpPr txBox="1"/>
          <p:nvPr/>
        </p:nvSpPr>
        <p:spPr>
          <a:xfrm>
            <a:off x="1028700" y="2231247"/>
            <a:ext cx="15593747" cy="2613025"/>
          </a:xfrm>
          <a:prstGeom prst="rect">
            <a:avLst/>
          </a:prstGeom>
        </p:spPr>
        <p:txBody>
          <a:bodyPr lIns="0" tIns="0" rIns="0" bIns="0" rtlCol="0" anchor="t">
            <a:spAutoFit/>
          </a:bodyPr>
          <a:lstStyle/>
          <a:p>
            <a:pPr marL="539749" lvl="1" indent="-269875" algn="just">
              <a:lnSpc>
                <a:spcPts val="3499"/>
              </a:lnSpc>
              <a:buFont typeface="Arial"/>
              <a:buChar char="•"/>
            </a:pPr>
            <a:r>
              <a:rPr lang="en-US" sz="2499">
                <a:solidFill>
                  <a:srgbClr val="F8F8F8"/>
                </a:solidFill>
                <a:latin typeface="IBM Plex Sans"/>
              </a:rPr>
              <a:t>The project focuses on analyzing and summarizing events associated with APs using advanced data analysis techniques. The present literature reveals various research studies on access point optimization, including channel allocation, load balancing, security mechanisms, and more.</a:t>
            </a:r>
          </a:p>
          <a:p>
            <a:pPr marL="539749" lvl="1" indent="-269875" algn="just">
              <a:lnSpc>
                <a:spcPts val="3499"/>
              </a:lnSpc>
              <a:buFont typeface="Arial"/>
              <a:buChar char="•"/>
            </a:pPr>
            <a:r>
              <a:rPr lang="en-US" sz="2499">
                <a:solidFill>
                  <a:srgbClr val="F8F8F8"/>
                </a:solidFill>
                <a:latin typeface="IBM Plex Sans"/>
              </a:rPr>
              <a:t>Exploratory analysis has gained attention, with advancements in data visualization techniques for effectively exploring patterns, relationships, and trends. Text summarization methods have also seen recent advancements, enabling efficient communication of key insights from complex datasets.</a:t>
            </a:r>
          </a:p>
        </p:txBody>
      </p:sp>
      <p:sp>
        <p:nvSpPr>
          <p:cNvPr id="5" name="Freeform 5"/>
          <p:cNvSpPr/>
          <p:nvPr/>
        </p:nvSpPr>
        <p:spPr>
          <a:xfrm>
            <a:off x="13222910" y="5304357"/>
            <a:ext cx="5525369" cy="3683579"/>
          </a:xfrm>
          <a:custGeom>
            <a:avLst/>
            <a:gdLst/>
            <a:ahLst/>
            <a:cxnLst/>
            <a:rect l="l" t="t" r="r" b="b"/>
            <a:pathLst>
              <a:path w="5525369" h="3683579">
                <a:moveTo>
                  <a:pt x="0" y="0"/>
                </a:moveTo>
                <a:lnTo>
                  <a:pt x="5525369" y="0"/>
                </a:lnTo>
                <a:lnTo>
                  <a:pt x="5525369" y="3683579"/>
                </a:lnTo>
                <a:lnTo>
                  <a:pt x="0" y="3683579"/>
                </a:lnTo>
                <a:lnTo>
                  <a:pt x="0" y="0"/>
                </a:lnTo>
                <a:close/>
              </a:path>
            </a:pathLst>
          </a:custGeom>
          <a:blipFill>
            <a:blip r:embed="rId2"/>
            <a:stretch>
              <a:fillRect/>
            </a:stretch>
          </a:blipFill>
        </p:spPr>
      </p:sp>
      <p:sp>
        <p:nvSpPr>
          <p:cNvPr id="6" name="TextBox 6"/>
          <p:cNvSpPr txBox="1"/>
          <p:nvPr/>
        </p:nvSpPr>
        <p:spPr>
          <a:xfrm>
            <a:off x="1028700" y="4929997"/>
            <a:ext cx="12507285" cy="4375147"/>
          </a:xfrm>
          <a:prstGeom prst="rect">
            <a:avLst/>
          </a:prstGeom>
        </p:spPr>
        <p:txBody>
          <a:bodyPr lIns="0" tIns="0" rIns="0" bIns="0" rtlCol="0" anchor="t">
            <a:spAutoFit/>
          </a:bodyPr>
          <a:lstStyle/>
          <a:p>
            <a:pPr marL="539772" lvl="1" indent="-269886" algn="just">
              <a:lnSpc>
                <a:spcPts val="3500"/>
              </a:lnSpc>
              <a:buFont typeface="Arial"/>
              <a:buChar char="•"/>
            </a:pPr>
            <a:r>
              <a:rPr lang="en-US" sz="2500">
                <a:solidFill>
                  <a:srgbClr val="F8F8F8"/>
                </a:solidFill>
                <a:latin typeface="IBM Plex Sans"/>
              </a:rPr>
              <a:t>Machine learning algorithms have been extensively applied to detect anomalies across various domains, with a focus on improving accuracy, efficiency, and interpretability. LSTM autoencoders have shown promise in detecting anomalies in sequential data, as they can capture complex temporal relationships and identify deviations from normal behavior.</a:t>
            </a:r>
          </a:p>
          <a:p>
            <a:pPr marL="539772" lvl="1" indent="-269886" algn="just">
              <a:lnSpc>
                <a:spcPts val="3500"/>
              </a:lnSpc>
              <a:buFont typeface="Arial"/>
              <a:buChar char="•"/>
            </a:pPr>
            <a:r>
              <a:rPr lang="en-US" sz="2500">
                <a:solidFill>
                  <a:srgbClr val="F8F8F8"/>
                </a:solidFill>
                <a:latin typeface="IBM Plex Sans"/>
              </a:rPr>
              <a:t>Mutual information (MI) has been identified as an effective tool for anomaly detection and correlation analysis, thanks to its ability to capture complex relationships and adapt to different data types.  Leveraging MI can uncover meaningful associations between features, identify root causes of anomalies, and enhance understanding of data dynamics.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4145</Words>
  <Application>Microsoft Office PowerPoint</Application>
  <PresentationFormat>Custom</PresentationFormat>
  <Paragraphs>446</Paragraphs>
  <Slides>24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IBM Plex Sans Medium Italics</vt:lpstr>
      <vt:lpstr>TT Supermolot Condensed Bold</vt:lpstr>
      <vt:lpstr>HK Grotesk Medium</vt:lpstr>
      <vt:lpstr>TT Supermolot Condensed</vt:lpstr>
      <vt:lpstr>Calibri</vt:lpstr>
      <vt:lpstr>Rustic Printed</vt:lpstr>
      <vt:lpstr>Paalalabas Wide</vt:lpstr>
      <vt:lpstr>IBM Plex Sans Bold</vt:lpstr>
      <vt:lpstr>Canva Sans</vt:lpstr>
      <vt:lpstr>IBM Plex Sans</vt:lpstr>
      <vt:lpstr>Arial</vt:lpstr>
      <vt:lpstr>IBM Plex Sans Italics</vt:lpstr>
      <vt:lpstr>IBM Plex Sans Medium</vt:lpstr>
      <vt:lpstr>Aileron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Redesign 190905131_Shreya Sharma_Final Presentation</dc:title>
  <cp:lastModifiedBy>Shreya Sharma</cp:lastModifiedBy>
  <cp:revision>2</cp:revision>
  <dcterms:created xsi:type="dcterms:W3CDTF">2006-08-16T00:00:00Z</dcterms:created>
  <dcterms:modified xsi:type="dcterms:W3CDTF">2023-07-16T18:43:12Z</dcterms:modified>
  <dc:identifier>DAFo0g0DWMo</dc:identifier>
</cp:coreProperties>
</file>